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tags/tag38.xml" ContentType="application/vnd.openxmlformats-officedocument.presentationml.tags+xml"/>
  <Override PartName="/ppt/tags/tag56.xml" ContentType="application/vnd.openxmlformats-officedocument.presentationml.tags+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notesSlides/notesSlide23.xml" ContentType="application/vnd.openxmlformats-officedocument.presentationml.notesSlide+xml"/>
  <Override PartName="/ppt/tags/tag45.xml" ContentType="application/vnd.openxmlformats-officedocument.presentationml.tags+xml"/>
  <Override PartName="/ppt/tags/tag63.xml" ContentType="application/vnd.openxmlformats-officedocument.presentationml.tags+xml"/>
  <Override PartName="/docProps/custom.xml" ContentType="application/vnd.openxmlformats-officedocument.custom-properties+xml"/>
  <Override PartName="/ppt/notesSlides/notesSlide12.xml" ContentType="application/vnd.openxmlformats-officedocument.presentationml.notesSlide+xml"/>
  <Override PartName="/ppt/tags/tag34.xml" ContentType="application/vnd.openxmlformats-officedocument.presentationml.tags+xml"/>
  <Override PartName="/ppt/notesSlides/notesSlide30.xml" ContentType="application/vnd.openxmlformats-officedocument.presentationml.notesSlide+xml"/>
  <Override PartName="/ppt/tags/tag52.xml" ContentType="application/vnd.openxmlformats-officedocument.presentationml.tags+xml"/>
  <Override PartName="/ppt/tags/tag12.xml" ContentType="application/vnd.openxmlformats-officedocument.presentationml.tags+xml"/>
  <Override PartName="/ppt/notesSlides/notesSlide7.xml" ContentType="application/vnd.openxmlformats-officedocument.presentationml.notesSlide+xml"/>
  <Override PartName="/ppt/tags/tag23.xml" ContentType="application/vnd.openxmlformats-officedocument.presentationml.tags+xml"/>
  <Override PartName="/ppt/tags/tag41.xml" ContentType="application/vnd.openxmlformats-officedocument.presentationml.tags+xml"/>
  <Override PartName="/ppt/slides/slide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tags/tag39.xml" ContentType="application/vnd.openxmlformats-officedocument.presentationml.tags+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tags/tag1.xml" ContentType="application/vnd.openxmlformats-officedocument.presentationml.tags+xml"/>
  <Override PartName="/ppt/tags/tag28.xml" ContentType="application/vnd.openxmlformats-officedocument.presentationml.tags+xml"/>
  <Override PartName="/ppt/notesSlides/notesSlide24.xml" ContentType="application/vnd.openxmlformats-officedocument.presentationml.notesSlide+xml"/>
  <Override PartName="/ppt/tags/tag57.xml" ContentType="application/vnd.openxmlformats-officedocument.presentationml.tags+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tags/tag17.xml" ContentType="application/vnd.openxmlformats-officedocument.presentationml.tags+xml"/>
  <Override PartName="/ppt/notesSlides/notesSlide13.xml" ContentType="application/vnd.openxmlformats-officedocument.presentationml.notesSlide+xml"/>
  <Override PartName="/ppt/tags/tag35.xml" ContentType="application/vnd.openxmlformats-officedocument.presentationml.tags+xml"/>
  <Override PartName="/ppt/tags/tag46.xml" ContentType="application/vnd.openxmlformats-officedocument.presentationml.tags+xml"/>
  <Override PartName="/ppt/tags/tag64.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Override PartName="/ppt/notesSlides/notesSlide8.xml" ContentType="application/vnd.openxmlformats-officedocument.presentationml.notesSlide+xml"/>
  <Override PartName="/ppt/notesSlides/notesSlide11.xml" ContentType="application/vnd.openxmlformats-officedocument.presentationml.notesSlide+xml"/>
  <Override PartName="/ppt/tags/tag24.xml" ContentType="application/vnd.openxmlformats-officedocument.presentationml.tags+xml"/>
  <Override PartName="/ppt/tags/tag33.xml" ContentType="application/vnd.openxmlformats-officedocument.presentationml.tags+xml"/>
  <Override PartName="/ppt/notesSlides/notesSlide20.xml" ContentType="application/vnd.openxmlformats-officedocument.presentationml.notesSlide+xml"/>
  <Override PartName="/ppt/tags/tag44.xml" ContentType="application/vnd.openxmlformats-officedocument.presentationml.tags+xml"/>
  <Override PartName="/ppt/notesSlides/notesSlide31.xml" ContentType="application/vnd.openxmlformats-officedocument.presentationml.notesSlide+xml"/>
  <Override PartName="/ppt/tags/tag53.xml" ContentType="application/vnd.openxmlformats-officedocument.presentationml.tags+xml"/>
  <Override PartName="/ppt/tags/tag62.xml" ContentType="application/vnd.openxmlformats-officedocument.presentationml.tags+xml"/>
  <Override PartName="/ppt/notesSlides/notesSlide6.xml" ContentType="application/vnd.openxmlformats-officedocument.presentationml.notesSlide+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tags/tag40.xml" ContentType="application/vnd.openxmlformats-officedocument.presentationml.tags+xml"/>
  <Override PartName="/ppt/tags/tag42.xml" ContentType="application/vnd.openxmlformats-officedocument.presentationml.tags+xml"/>
  <Override PartName="/ppt/tags/tag51.xml" ContentType="application/vnd.openxmlformats-officedocument.presentationml.tags+xml"/>
  <Override PartName="/ppt/tags/tag60.xml" ContentType="application/vnd.openxmlformats-officedocument.presentationml.tags+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tags/tag2.xml" ContentType="application/vnd.openxmlformats-officedocument.presentationml.tags+xml"/>
  <Default Extension="wmf" ContentType="image/x-wmf"/>
  <Override PartName="/ppt/notesSlides/notesSlide18.xml" ContentType="application/vnd.openxmlformats-officedocument.presentationml.notesSlide+xml"/>
  <Override PartName="/ppt/tags/tag58.xml" ContentType="application/vnd.openxmlformats-officedocument.presentationml.tags+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tags/tag29.xml" ContentType="application/vnd.openxmlformats-officedocument.presentationml.tags+xml"/>
  <Override PartName="/ppt/notesSlides/notesSlide25.xml" ContentType="application/vnd.openxmlformats-officedocument.presentationml.notesSlide+xml"/>
  <Override PartName="/ppt/tags/tag47.xml" ContentType="application/vnd.openxmlformats-officedocument.presentationml.tags+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notesSlides/notesSlide14.xml" ContentType="application/vnd.openxmlformats-officedocument.presentationml.notesSlide+xml"/>
  <Override PartName="/ppt/tags/tag36.xml" ContentType="application/vnd.openxmlformats-officedocument.presentationml.tags+xml"/>
  <Override PartName="/ppt/tags/tag54.xml" ContentType="application/vnd.openxmlformats-officedocument.presentationml.tags+xml"/>
  <Override PartName="/ppt/notesSlides/notesSlide32.xml" ContentType="application/vnd.openxmlformats-officedocument.presentationml.notesSlide+xml"/>
  <Override PartName="/ppt/tags/tag65.xml" ContentType="application/vnd.openxmlformats-officedocument.presentationml.tags+xml"/>
  <Override PartName="/ppt/tags/tag14.xml" ContentType="application/vnd.openxmlformats-officedocument.presentationml.tags+xml"/>
  <Override PartName="/ppt/notesSlides/notesSlide9.xml" ContentType="application/vnd.openxmlformats-officedocument.presentationml.notesSlide+xml"/>
  <Override PartName="/ppt/tags/tag25.xml" ContentType="application/vnd.openxmlformats-officedocument.presentationml.tags+xml"/>
  <Override PartName="/ppt/notesSlides/notesSlide21.xml" ContentType="application/vnd.openxmlformats-officedocument.presentationml.notesSlide+xml"/>
  <Override PartName="/ppt/tags/tag43.xml" ContentType="application/vnd.openxmlformats-officedocument.presentationml.tags+xml"/>
  <Override PartName="/ppt/tags/tag61.xml" ContentType="application/vnd.openxmlformats-officedocument.presentationml.tags+xml"/>
  <Override PartName="/ppt/notesSlides/notesSlide10.xml" ContentType="application/vnd.openxmlformats-officedocument.presentationml.notesSlide+xml"/>
  <Override PartName="/ppt/tags/tag32.xml" ContentType="application/vnd.openxmlformats-officedocument.presentationml.tags+xml"/>
  <Override PartName="/ppt/tags/tag50.xml" ContentType="application/vnd.openxmlformats-officedocument.presentationml.tags+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10.xml" ContentType="application/vnd.openxmlformats-officedocument.presentationml.tags+xml"/>
  <Override PartName="/ppt/tags/tag21.xml" ContentType="application/vnd.openxmlformats-officedocument.presentationml.tags+xml"/>
  <Override PartName="/ppt/slides/slide28.xml" ContentType="application/vnd.openxmlformats-officedocument.presentationml.slide+xml"/>
  <Override PartName="/ppt/notesSlides/notesSlide1.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tags/tag3.xml" ContentType="application/vnd.openxmlformats-officedocument.presentationml.tags+xml"/>
  <Override PartName="/ppt/tags/tag59.xml" ContentType="application/vnd.openxmlformats-officedocument.presentationml.tags+xml"/>
  <Override PartName="/ppt/notesSlides/notesSlide37.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ags/tag19.xml" ContentType="application/vnd.openxmlformats-officedocument.presentationml.tags+xml"/>
  <Override PartName="/ppt/notesSlides/notesSlide15.xml" ContentType="application/vnd.openxmlformats-officedocument.presentationml.notesSlide+xml"/>
  <Override PartName="/ppt/tags/tag37.xml" ContentType="application/vnd.openxmlformats-officedocument.presentationml.tags+xml"/>
  <Override PartName="/ppt/notesSlides/notesSlide26.xml" ContentType="application/vnd.openxmlformats-officedocument.presentationml.notesSlide+xml"/>
  <Override PartName="/ppt/tags/tag48.xml" ContentType="application/vnd.openxmlformats-officedocument.presentationml.tags+xml"/>
  <Override PartName="/ppt/slides/slide20.xml" ContentType="application/vnd.openxmlformats-officedocument.presentationml.slide+xml"/>
  <Override PartName="/ppt/tags/tag26.xml" ContentType="application/vnd.openxmlformats-officedocument.presentationml.tags+xml"/>
  <Override PartName="/ppt/notesSlides/notesSlide22.xml" ContentType="application/vnd.openxmlformats-officedocument.presentationml.notesSlide+xml"/>
  <Override PartName="/ppt/tags/tag55.xml" ContentType="application/vnd.openxmlformats-officedocument.presentationml.tags+xml"/>
  <Override PartName="/ppt/notesSlides/notesSlide3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271" r:id="rId2"/>
    <p:sldId id="334" r:id="rId3"/>
    <p:sldId id="272" r:id="rId4"/>
    <p:sldId id="300" r:id="rId5"/>
    <p:sldId id="297" r:id="rId6"/>
    <p:sldId id="298" r:id="rId7"/>
    <p:sldId id="301" r:id="rId8"/>
    <p:sldId id="302" r:id="rId9"/>
    <p:sldId id="336" r:id="rId10"/>
    <p:sldId id="304" r:id="rId11"/>
    <p:sldId id="308" r:id="rId12"/>
    <p:sldId id="314" r:id="rId13"/>
    <p:sldId id="310" r:id="rId14"/>
    <p:sldId id="268" r:id="rId15"/>
    <p:sldId id="265" r:id="rId16"/>
    <p:sldId id="266" r:id="rId17"/>
    <p:sldId id="259" r:id="rId18"/>
    <p:sldId id="258" r:id="rId19"/>
    <p:sldId id="257" r:id="rId20"/>
    <p:sldId id="256" r:id="rId21"/>
    <p:sldId id="267" r:id="rId22"/>
    <p:sldId id="269" r:id="rId23"/>
    <p:sldId id="296" r:id="rId24"/>
    <p:sldId id="292" r:id="rId25"/>
    <p:sldId id="316" r:id="rId26"/>
    <p:sldId id="294" r:id="rId27"/>
    <p:sldId id="287" r:id="rId28"/>
    <p:sldId id="337" r:id="rId29"/>
    <p:sldId id="322" r:id="rId30"/>
    <p:sldId id="325" r:id="rId31"/>
    <p:sldId id="330" r:id="rId32"/>
    <p:sldId id="324" r:id="rId33"/>
    <p:sldId id="332" r:id="rId34"/>
    <p:sldId id="338" r:id="rId35"/>
    <p:sldId id="339" r:id="rId36"/>
    <p:sldId id="340" r:id="rId37"/>
    <p:sldId id="341" r:id="rId38"/>
    <p:sldId id="335" r:id="rId39"/>
  </p:sldIdLst>
  <p:sldSz cx="9144000" cy="6858000" type="screen4x3"/>
  <p:notesSz cx="7077075" cy="9117013"/>
  <p:custDataLst>
    <p:tags r:id="rId42"/>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9933FF"/>
    <a:srgbClr val="009999"/>
    <a:srgbClr val="F8BA0A"/>
    <a:srgbClr val="F9DF45"/>
    <a:srgbClr val="AC58A0"/>
    <a:srgbClr val="4F5297"/>
    <a:srgbClr val="417838"/>
    <a:srgbClr val="00CC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70" autoAdjust="0"/>
    <p:restoredTop sz="67140" autoAdjust="0"/>
  </p:normalViewPr>
  <p:slideViewPr>
    <p:cSldViewPr>
      <p:cViewPr>
        <p:scale>
          <a:sx n="60" d="100"/>
          <a:sy n="60" d="100"/>
        </p:scale>
        <p:origin x="-1380" y="-33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bwMode="auto">
          <a:xfrm>
            <a:off x="0" y="0"/>
            <a:ext cx="306705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7283" name="Rectangle 3"/>
          <p:cNvSpPr>
            <a:spLocks noGrp="1" noChangeArrowheads="1"/>
          </p:cNvSpPr>
          <p:nvPr>
            <p:ph type="dt" sz="quarter" idx="1"/>
          </p:nvPr>
        </p:nvSpPr>
        <p:spPr bwMode="auto">
          <a:xfrm>
            <a:off x="4008438" y="0"/>
            <a:ext cx="306705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7284" name="Rectangle 4"/>
          <p:cNvSpPr>
            <a:spLocks noGrp="1" noChangeArrowheads="1"/>
          </p:cNvSpPr>
          <p:nvPr>
            <p:ph type="ftr" sz="quarter" idx="2"/>
          </p:nvPr>
        </p:nvSpPr>
        <p:spPr bwMode="auto">
          <a:xfrm>
            <a:off x="0" y="8659813"/>
            <a:ext cx="3067050" cy="4556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7285" name="Rectangle 5"/>
          <p:cNvSpPr>
            <a:spLocks noGrp="1" noChangeArrowheads="1"/>
          </p:cNvSpPr>
          <p:nvPr>
            <p:ph type="sldNum" sz="quarter" idx="3"/>
          </p:nvPr>
        </p:nvSpPr>
        <p:spPr bwMode="auto">
          <a:xfrm>
            <a:off x="4008438" y="8659813"/>
            <a:ext cx="3067050" cy="4556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180099D-4447-481D-9846-4907686340EA}"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6705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5" name="Rectangle 3"/>
          <p:cNvSpPr>
            <a:spLocks noGrp="1" noChangeArrowheads="1"/>
          </p:cNvSpPr>
          <p:nvPr>
            <p:ph type="dt" idx="1"/>
          </p:nvPr>
        </p:nvSpPr>
        <p:spPr bwMode="auto">
          <a:xfrm>
            <a:off x="4008438" y="0"/>
            <a:ext cx="306705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260475" y="684213"/>
            <a:ext cx="4557713" cy="3417887"/>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08025" y="4330700"/>
            <a:ext cx="5661025" cy="4102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59813"/>
            <a:ext cx="3067050" cy="4556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9" name="Rectangle 7"/>
          <p:cNvSpPr>
            <a:spLocks noGrp="1" noChangeArrowheads="1"/>
          </p:cNvSpPr>
          <p:nvPr>
            <p:ph type="sldNum" sz="quarter" idx="5"/>
          </p:nvPr>
        </p:nvSpPr>
        <p:spPr bwMode="auto">
          <a:xfrm>
            <a:off x="4008438" y="8659813"/>
            <a:ext cx="3067050" cy="4556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2FD9E8B-A065-44B2-879C-7748441E669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notesMaster" Target="../notesMasters/notesMaster1.xml"/><Relationship Id="rId1" Type="http://schemas.openxmlformats.org/officeDocument/2006/relationships/tags" Target="../tags/tag2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slide" Target="../slides/slide23.xml"/><Relationship Id="rId2" Type="http://schemas.openxmlformats.org/officeDocument/2006/relationships/notesMaster" Target="../notesMasters/notesMaster1.xml"/><Relationship Id="rId1" Type="http://schemas.openxmlformats.org/officeDocument/2006/relationships/tags" Target="../tags/tag4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slide" Target="../slides/slide26.xml"/><Relationship Id="rId2" Type="http://schemas.openxmlformats.org/officeDocument/2006/relationships/notesMaster" Target="../notesMasters/notesMaster1.xml"/><Relationship Id="rId1" Type="http://schemas.openxmlformats.org/officeDocument/2006/relationships/tags" Target="../tags/tag45.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3" Type="http://schemas.openxmlformats.org/officeDocument/2006/relationships/slide" Target="../slides/slide29.xml"/><Relationship Id="rId2" Type="http://schemas.openxmlformats.org/officeDocument/2006/relationships/notesMaster" Target="../notesMasters/notesMaster1.xml"/><Relationship Id="rId1" Type="http://schemas.openxmlformats.org/officeDocument/2006/relationships/tags" Target="../tags/tag49.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3" Type="http://schemas.openxmlformats.org/officeDocument/2006/relationships/slide" Target="../slides/slide30.xml"/><Relationship Id="rId2" Type="http://schemas.openxmlformats.org/officeDocument/2006/relationships/notesMaster" Target="../notesMasters/notesMaster1.xml"/><Relationship Id="rId1" Type="http://schemas.openxmlformats.org/officeDocument/2006/relationships/tags" Target="../tags/tag51.xml"/></Relationships>
</file>

<file path=ppt/notesSlides/_rels/notesSlide31.xml.rels><?xml version="1.0" encoding="UTF-8" standalone="yes"?>
<Relationships xmlns="http://schemas.openxmlformats.org/package/2006/relationships"><Relationship Id="rId3" Type="http://schemas.openxmlformats.org/officeDocument/2006/relationships/slide" Target="../slides/slide31.xml"/><Relationship Id="rId2" Type="http://schemas.openxmlformats.org/officeDocument/2006/relationships/notesMaster" Target="../notesMasters/notesMaster1.xml"/><Relationship Id="rId1" Type="http://schemas.openxmlformats.org/officeDocument/2006/relationships/tags" Target="../tags/tag53.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3" Type="http://schemas.openxmlformats.org/officeDocument/2006/relationships/slide" Target="../slides/slide33.xml"/><Relationship Id="rId2" Type="http://schemas.openxmlformats.org/officeDocument/2006/relationships/notesMaster" Target="../notesMasters/notesMaster1.xml"/><Relationship Id="rId1" Type="http://schemas.openxmlformats.org/officeDocument/2006/relationships/tags" Target="../tags/tag56.xml"/></Relationships>
</file>

<file path=ppt/notesSlides/_rels/notesSlide34.xml.rels><?xml version="1.0" encoding="UTF-8" standalone="yes"?>
<Relationships xmlns="http://schemas.openxmlformats.org/package/2006/relationships"><Relationship Id="rId3" Type="http://schemas.openxmlformats.org/officeDocument/2006/relationships/slide" Target="../slides/slide34.xml"/><Relationship Id="rId2" Type="http://schemas.openxmlformats.org/officeDocument/2006/relationships/notesMaster" Target="../notesMasters/notesMaster1.xml"/><Relationship Id="rId1" Type="http://schemas.openxmlformats.org/officeDocument/2006/relationships/tags" Target="../tags/tag58.xml"/></Relationships>
</file>

<file path=ppt/notesSlides/_rels/notesSlide35.xml.rels><?xml version="1.0" encoding="UTF-8" standalone="yes"?>
<Relationships xmlns="http://schemas.openxmlformats.org/package/2006/relationships"><Relationship Id="rId3" Type="http://schemas.openxmlformats.org/officeDocument/2006/relationships/slide" Target="../slides/slide35.xml"/><Relationship Id="rId2" Type="http://schemas.openxmlformats.org/officeDocument/2006/relationships/notesMaster" Target="../notesMasters/notesMaster1.xml"/><Relationship Id="rId1" Type="http://schemas.openxmlformats.org/officeDocument/2006/relationships/tags" Target="../tags/tag60.xml"/></Relationships>
</file>

<file path=ppt/notesSlides/_rels/notesSlide36.xml.rels><?xml version="1.0" encoding="UTF-8" standalone="yes"?>
<Relationships xmlns="http://schemas.openxmlformats.org/package/2006/relationships"><Relationship Id="rId3" Type="http://schemas.openxmlformats.org/officeDocument/2006/relationships/slide" Target="../slides/slide36.xml"/><Relationship Id="rId2" Type="http://schemas.openxmlformats.org/officeDocument/2006/relationships/notesMaster" Target="../notesMasters/notesMaster1.xml"/><Relationship Id="rId1" Type="http://schemas.openxmlformats.org/officeDocument/2006/relationships/tags" Target="../tags/tag62.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tags" Target="../tags/tag6.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notesMaster" Target="../notesMasters/notesMaster1.xml"/><Relationship Id="rId1" Type="http://schemas.openxmlformats.org/officeDocument/2006/relationships/tags" Target="../tags/tag8.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notesMaster" Target="../notesMasters/notesMaster1.xml"/><Relationship Id="rId1" Type="http://schemas.openxmlformats.org/officeDocument/2006/relationships/tags" Target="../tags/tag10.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notesMaster" Target="../notesMasters/notesMaster1.xml"/><Relationship Id="rId1" Type="http://schemas.openxmlformats.org/officeDocument/2006/relationships/tags" Target="../tags/tag14.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5221FD97-18EC-4C51-AA0F-F9090C48419E}" type="slidenum">
              <a:rPr lang="en-US" smtClean="0"/>
              <a:pPr/>
              <a:t>1</a:t>
            </a:fld>
            <a:endParaRPr lang="en-US" smtClean="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r>
              <a:rPr lang="en-US" smtClean="0"/>
              <a:t>Welcome to our fourth and last e-lecture.  In this lecture, we will be concentrating on the history, current practices, effects, and potential future directions for accountability and assessment practices in American education.  We will focus specifically on urban schools in the latter part of the lecture.  Because the last lecture concentrated on the first half of the 20th century in American education, this one will focus on the 1980s forward, starting with “A Nation at Risk.”  I hope and expect that you will be able to see commonalities and shared ideas from previous lectures in this e-lecture’s consideration of assessment and accountability practices.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noTextEdit="1"/>
          </p:cNvSpPr>
          <p:nvPr>
            <p:ph type="sldImg"/>
          </p:nvPr>
        </p:nvSpPr>
        <p:spPr>
          <a:ln/>
        </p:spPr>
      </p:sp>
      <p:sp>
        <p:nvSpPr>
          <p:cNvPr id="34818" name="Notes Placeholder 2"/>
          <p:cNvSpPr>
            <a:spLocks noGrp="1"/>
          </p:cNvSpPr>
          <p:nvPr>
            <p:ph type="body" idx="1"/>
          </p:nvPr>
        </p:nvSpPr>
        <p:spPr>
          <a:noFill/>
          <a:ln/>
        </p:spPr>
        <p:txBody>
          <a:bodyPr/>
          <a:lstStyle/>
          <a:p>
            <a:r>
              <a:rPr lang="en-US" smtClean="0"/>
              <a:t>We now turn from the educational and accountability reforms of the 1980s and 1990s to the defining reform of the 2000s, namely: the No Child Left Behind Act of 2001.  The dual visions of accountability as both a stick (punishment) and carrot (lever of change) are both central to NCLB.  So are the conceptions of summative accountability—whereby students may be denied promotion, teachers may be fired, or schools may be closed—and formative accountability—whereby assessment and accountability data enable a number of targeted actions and changes over a period of years.</a:t>
            </a:r>
          </a:p>
        </p:txBody>
      </p:sp>
      <p:sp>
        <p:nvSpPr>
          <p:cNvPr id="34819" name="Slide Number Placeholder 3"/>
          <p:cNvSpPr>
            <a:spLocks noGrp="1"/>
          </p:cNvSpPr>
          <p:nvPr>
            <p:ph type="sldNum" sz="quarter" idx="5"/>
          </p:nvPr>
        </p:nvSpPr>
        <p:spPr>
          <a:noFill/>
        </p:spPr>
        <p:txBody>
          <a:bodyPr/>
          <a:lstStyle/>
          <a:p>
            <a:fld id="{553FA8BC-3234-473D-A28F-600A667814AC}"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noTextEdit="1"/>
          </p:cNvSpPr>
          <p:nvPr>
            <p:ph type="sldImg"/>
          </p:nvPr>
        </p:nvSpPr>
        <p:spPr>
          <a:ln/>
        </p:spPr>
      </p:sp>
      <p:sp>
        <p:nvSpPr>
          <p:cNvPr id="36866" name="Notes Placeholder 2"/>
          <p:cNvSpPr>
            <a:spLocks noGrp="1"/>
          </p:cNvSpPr>
          <p:nvPr>
            <p:ph type="body" idx="1"/>
            <p:custDataLst>
              <p:tags r:id="rId1"/>
            </p:custDataLst>
          </p:nvPr>
        </p:nvSpPr>
        <p:spPr>
          <a:noFill/>
          <a:ln/>
        </p:spPr>
        <p:txBody>
          <a:bodyPr/>
          <a:lstStyle/>
          <a:p>
            <a:r>
              <a:rPr lang="en-US" smtClean="0">
                <a:solidFill>
                  <a:srgbClr val="000000"/>
                </a:solidFill>
                <a:latin typeface="Calibri" pitchFamily="34" charset="0"/>
                <a:ea typeface="Times New Roman" pitchFamily="18" charset="0"/>
                <a:cs typeface="Calibri" pitchFamily="34" charset="0"/>
              </a:rPr>
              <a:t>Although NCLB is being overhauled, so that many of the policies established under NCLB will not remain in effect once ESEA is truly reauthorized, it is still worth reviewing NCLB's major policy requirements. They draw together many insights from topics we've covered throughout this course, as well as presenting a clear although also rather schizophrenic conception of the role of accountability in promoting educational equity. </a:t>
            </a:r>
            <a:endParaRPr lang="en-US" smtClean="0">
              <a:solidFill>
                <a:srgbClr val="000000"/>
              </a:solidFill>
              <a:ea typeface="Times New Roman" pitchFamily="18" charset="0"/>
              <a:cs typeface="Calibri" pitchFamily="34" charset="0"/>
            </a:endParaRPr>
          </a:p>
          <a:p>
            <a:r>
              <a:rPr lang="en-US" smtClean="0">
                <a:solidFill>
                  <a:srgbClr val="000000"/>
                </a:solidFill>
                <a:latin typeface="Calibri"/>
                <a:ea typeface="Times New Roman" pitchFamily="18" charset="0"/>
                <a:cs typeface="Calibri" pitchFamily="34" charset="0"/>
              </a:rPr>
              <a:t> </a:t>
            </a:r>
            <a:r>
              <a:rPr lang="en-US" smtClean="0">
                <a:solidFill>
                  <a:srgbClr val="000000"/>
                </a:solidFill>
                <a:ea typeface="Times New Roman" pitchFamily="18" charset="0"/>
                <a:cs typeface="Calibri" pitchFamily="34" charset="0"/>
              </a:rPr>
              <a:t> </a:t>
            </a:r>
            <a:endParaRPr lang="en-US" smtClean="0">
              <a:solidFill>
                <a:srgbClr val="000000"/>
              </a:solidFill>
              <a:latin typeface="Calibri" pitchFamily="34" charset="0"/>
              <a:ea typeface="Times New Roman" pitchFamily="18" charset="0"/>
              <a:cs typeface="Calibri" pitchFamily="34" charset="0"/>
            </a:endParaRPr>
          </a:p>
          <a:p>
            <a:r>
              <a:rPr lang="en-US" smtClean="0">
                <a:solidFill>
                  <a:srgbClr val="000000"/>
                </a:solidFill>
                <a:latin typeface="Calibri" pitchFamily="34" charset="0"/>
                <a:ea typeface="Times New Roman" pitchFamily="18" charset="0"/>
                <a:cs typeface="Calibri" pitchFamily="34" charset="0"/>
              </a:rPr>
              <a:t>To begin with, NCLB set the audaciously ambitious goal of having all students in the United States be "proficient" in math, reading, and science by 2014. All students truly means everyone: students of all races and ethnicities, boys and girls, poor as well as middle-class and wealthy kids, students with special needs as well as those without, and English language learners in addition to native English speakers. The goal was to turn American schools into places that effectively teach every one of these students, no matter what their characteristics or apparent capacities.  If you think back to the third e-lecture on tracking and curriculum access, you will recognize what a radical goal this was and is.  In order to figure out how quickly each school needed to improve in order to achieve 100% proficiency by 2014, the drafters of NCLB posited a deceptively simple formula. </a:t>
            </a:r>
          </a:p>
          <a:p>
            <a:endParaRPr lang="en-US" smtClean="0">
              <a:solidFill>
                <a:srgbClr val="000000"/>
              </a:solidFill>
              <a:latin typeface="Calibri" pitchFamily="34" charset="0"/>
              <a:ea typeface="Times New Roman" pitchFamily="18" charset="0"/>
              <a:cs typeface="Calibri" pitchFamily="34" charset="0"/>
            </a:endParaRPr>
          </a:p>
          <a:p>
            <a:r>
              <a:rPr lang="en-US" smtClean="0">
                <a:solidFill>
                  <a:srgbClr val="000000"/>
                </a:solidFill>
                <a:latin typeface="Calibri" pitchFamily="34" charset="0"/>
                <a:ea typeface="Times New Roman" pitchFamily="18" charset="0"/>
                <a:cs typeface="Calibri" pitchFamily="34" charset="0"/>
              </a:rPr>
              <a:t>For each racial, gender, income, linguistic, and special education subgroup in the school, the school's needed "Adequate Yearly Progress" (AYP) would be calculated. They would subtract the current percentage of students in that subgroup who are proficient, as measured by the state</a:t>
            </a:r>
            <a:r>
              <a:rPr lang="en-US" smtClean="0">
                <a:solidFill>
                  <a:srgbClr val="000000"/>
                </a:solidFill>
                <a:cs typeface="Times New Roman" pitchFamily="18" charset="0"/>
              </a:rPr>
              <a:t>'</a:t>
            </a:r>
            <a:r>
              <a:rPr lang="en-US" smtClean="0">
                <a:solidFill>
                  <a:srgbClr val="000000"/>
                </a:solidFill>
                <a:latin typeface="Calibri" pitchFamily="34" charset="0"/>
                <a:cs typeface="Times New Roman" pitchFamily="18" charset="0"/>
              </a:rPr>
              <a:t>s designated assessment, from 100%. They would then divide that percentage by the number of years left between the current year and 2014. This showed the percentage increase that was necessary for each subgroup every single year between the current year and 2014 if 100% proficiency was to be reached.  If in 2004 only 44% of Hispanic students were testing proficient in math in King Middle School, for example, then that means that King was responsible for raising its math performance among Hispanics by 56% over the next 10 years. In this case, King would have to achieve a 5.6% increase in the percentage of Hispanic students reaching proficiency each year in order to make AYP for that subgroup. </a:t>
            </a:r>
          </a:p>
          <a:p>
            <a:endParaRPr lang="en-US" smtClean="0">
              <a:solidFill>
                <a:srgbClr val="000000"/>
              </a:solidFill>
              <a:latin typeface="Calibri" pitchFamily="34" charset="0"/>
              <a:cs typeface="Times New Roman" pitchFamily="18" charset="0"/>
            </a:endParaRPr>
          </a:p>
          <a:p>
            <a:r>
              <a:rPr lang="en-US" smtClean="0">
                <a:solidFill>
                  <a:srgbClr val="000000"/>
                </a:solidFill>
                <a:latin typeface="Calibri" pitchFamily="34" charset="0"/>
                <a:cs typeface="Times New Roman" pitchFamily="18" charset="0"/>
              </a:rPr>
              <a:t>Such targets were regularly set even though there was little to no evidence that schools or districts could improve their performance so significantly and so reliably over time.  These targets were also set to apply to each new cohort of students, as opposed to applying to the same students over time. Therefore, it's not actually the case that King Middle was expected to raise the performance of those particular 56% of Hispanic students. Rather, they were expected to raise the performance of each new cohort of Hispanic students that came through, regardless of their incoming skills and test scores. Failure to make AYP in any one subgroup was deemed a failure to make AYP overall at the school. Schools were not judged by their average performance, therefore, nor even by their modal performance, but rather by the absolute performance of every subgroup present at the school.  This had the perverse effect of making it much harder for more diverse schools to achieve AYP then for more homogeneous schools to do so.  </a:t>
            </a:r>
            <a:endParaRPr lang="en-US" smtClean="0">
              <a:solidFill>
                <a:srgbClr val="000000"/>
              </a:solidFill>
              <a:cs typeface="Times New Roman" pitchFamily="18" charset="0"/>
            </a:endParaRPr>
          </a:p>
          <a:p>
            <a:r>
              <a:rPr lang="en-US" smtClean="0">
                <a:solidFill>
                  <a:srgbClr val="000000"/>
                </a:solidFill>
                <a:latin typeface="Calibri"/>
                <a:cs typeface="Times New Roman" pitchFamily="18" charset="0"/>
              </a:rPr>
              <a:t> </a:t>
            </a:r>
            <a:r>
              <a:rPr lang="en-US" smtClean="0">
                <a:solidFill>
                  <a:srgbClr val="000000"/>
                </a:solidFill>
                <a:cs typeface="Times New Roman" pitchFamily="18" charset="0"/>
              </a:rPr>
              <a:t> </a:t>
            </a:r>
            <a:endParaRPr lang="en-US" smtClean="0">
              <a:solidFill>
                <a:srgbClr val="000000"/>
              </a:solidFill>
              <a:latin typeface="Calibri" pitchFamily="34" charset="0"/>
              <a:cs typeface="Times New Roman" pitchFamily="18" charset="0"/>
            </a:endParaRPr>
          </a:p>
          <a:p>
            <a:r>
              <a:rPr lang="en-US" smtClean="0">
                <a:solidFill>
                  <a:srgbClr val="000000"/>
                </a:solidFill>
                <a:latin typeface="Calibri" pitchFamily="34" charset="0"/>
                <a:cs typeface="Times New Roman" pitchFamily="18" charset="0"/>
              </a:rPr>
              <a:t>If schools made AYP, that was great. If they did not, then a progressive set of sanctions were applied to the school over a period of a few years. Some of these sanctions were actually positive, such as increased funding especially for tutoring and other academic support programs.  Other sanctions were negative, including loss of students to other schools and even eventually school closure.  Interestingly, as a school got closer to being deemed a failure, it actually lost resources as the school was required to draw on its own budget to pay to transport students to another school of their choice that was making AYP.  This sanction arose more in theory than in practice, since many especially urban districts that had schools failing to make AYP also had no available places in the few schools that were making AYP.  In some districts, there were no available schools that were actually making AYP. </a:t>
            </a:r>
            <a:endParaRPr lang="en-US" smtClean="0">
              <a:solidFill>
                <a:srgbClr val="000000"/>
              </a:solidFill>
              <a:cs typeface="Times New Roman" pitchFamily="18" charset="0"/>
            </a:endParaRPr>
          </a:p>
          <a:p>
            <a:r>
              <a:rPr lang="en-US" smtClean="0">
                <a:solidFill>
                  <a:srgbClr val="000000"/>
                </a:solidFill>
                <a:latin typeface="Calibri"/>
                <a:cs typeface="Times New Roman" pitchFamily="18" charset="0"/>
              </a:rPr>
              <a:t> </a:t>
            </a:r>
            <a:r>
              <a:rPr lang="en-US" smtClean="0">
                <a:solidFill>
                  <a:srgbClr val="000000"/>
                </a:solidFill>
                <a:cs typeface="Times New Roman" pitchFamily="18" charset="0"/>
              </a:rPr>
              <a:t> </a:t>
            </a:r>
            <a:endParaRPr lang="en-US" smtClean="0">
              <a:solidFill>
                <a:srgbClr val="000000"/>
              </a:solidFill>
              <a:latin typeface="Calibri" pitchFamily="34" charset="0"/>
              <a:cs typeface="Times New Roman" pitchFamily="18" charset="0"/>
            </a:endParaRPr>
          </a:p>
          <a:p>
            <a:r>
              <a:rPr lang="en-US" smtClean="0">
                <a:solidFill>
                  <a:srgbClr val="000000"/>
                </a:solidFill>
                <a:latin typeface="Calibri" pitchFamily="34" charset="0"/>
                <a:cs typeface="Times New Roman" pitchFamily="18" charset="0"/>
              </a:rPr>
              <a:t>In order to determine whether schools were making progress in achieving AYP, NCLB mandated that students take state-level standardized reading and math tests every year in grades 3 to 8 and once in ninth or 10th grade.  NCLB also mandated that students be tested in science at least three times between grades three and 10.  This led to a massive expansion in the standardized testing industry in the United States. Few if any states had previously been testing students so often, and certainly not by using criterion-referenced tests that were aligned with the new state curricula. A $2 billion testing industry hence sprung up in order to develop, market, administer, and score the literally tens of millions of tests that needed to be given every single year. Graduation and attendance rates are now also calculated as part of AYP. This is in large part due to the fact that otherwise schools have a very strong incentive to get poorly performing children off their rolls. </a:t>
            </a:r>
          </a:p>
        </p:txBody>
      </p:sp>
      <p:sp>
        <p:nvSpPr>
          <p:cNvPr id="36867" name="Slide Number Placeholder 3"/>
          <p:cNvSpPr>
            <a:spLocks noGrp="1"/>
          </p:cNvSpPr>
          <p:nvPr>
            <p:ph type="sldNum" sz="quarter" idx="5"/>
          </p:nvPr>
        </p:nvSpPr>
        <p:spPr>
          <a:noFill/>
        </p:spPr>
        <p:txBody>
          <a:bodyPr/>
          <a:lstStyle/>
          <a:p>
            <a:fld id="{5C8061F6-51AD-4165-B76A-E047FD403122}"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a:ln/>
        </p:spPr>
      </p:sp>
      <p:sp>
        <p:nvSpPr>
          <p:cNvPr id="38914" name="Notes Placeholder 2"/>
          <p:cNvSpPr>
            <a:spLocks noGrp="1"/>
          </p:cNvSpPr>
          <p:nvPr>
            <p:ph type="body" idx="1"/>
          </p:nvPr>
        </p:nvSpPr>
        <p:spPr>
          <a:noFill/>
          <a:ln/>
        </p:spPr>
        <p:txBody>
          <a:bodyPr/>
          <a:lstStyle/>
          <a:p>
            <a:r>
              <a:rPr lang="en-US" smtClean="0"/>
              <a:t>I offered a number of implicit and explicit criticisms of NCLB in my summary of its main provisions in the last slide.  I think these criticisms are important and crucial to understand. But at the same time, I also want to emphasize the ways in which NCLB promotes educational equity in quite extraordinary and admirable ways. Those who are opposed to NCLB, including many educators, fail to credit the incredible egalitarian impulses and even outcomes that are built into its mandates.</a:t>
            </a:r>
          </a:p>
          <a:p>
            <a:r>
              <a:rPr lang="en-US" smtClean="0"/>
              <a:t> </a:t>
            </a:r>
          </a:p>
          <a:p>
            <a:r>
              <a:rPr lang="en-US" smtClean="0"/>
              <a:t>First of all, by disaggregating scores, NCLB overturns in one fell swoop schools' tendencies to hide certain students’ failures within an overall rosy picture of success. Until NCLB, it was perfectly possible and in fact common for schools to do a lousy job of educating special-needs or minority students, say, and never to be called out on this failure.  The majority of their students were doing fine, and therefore everybody tacitly and even complicity ignored the minority of students who were not doing fine.  This is no longer possible under NCLB.</a:t>
            </a:r>
          </a:p>
          <a:p>
            <a:r>
              <a:rPr lang="en-US" smtClean="0"/>
              <a:t> </a:t>
            </a:r>
          </a:p>
          <a:p>
            <a:r>
              <a:rPr lang="en-US" smtClean="0"/>
              <a:t>Relatedly, NCLB judges schools by their least successful students, not their most successful.  This directs attention toward the students who most need attention and resources rather than toward students who are already doing fairly well.  In this respect, NCLB enacts John Rawls' "difference principle," which states that inequalities in the distributions of resources are justified only if they benefit the worst-off.  Rawls is the preeminent liberal political philosopher of the past hundred years.  His idea that justice is measured by the fate of those who are at the bottom is elegantly and strikingly Incorporated into the fundamental premises of NCLB.</a:t>
            </a:r>
          </a:p>
          <a:p>
            <a:r>
              <a:rPr lang="en-US" smtClean="0"/>
              <a:t> </a:t>
            </a:r>
          </a:p>
          <a:p>
            <a:r>
              <a:rPr lang="en-US" smtClean="0"/>
              <a:t>Furthermore, NCLB promotes equity by establishing clear and common achievement standards that eliminate between-school and even between-district variation. In the absence of common assessments, there is no way to tell if students being educated by one teacher, school, or district are learning more, less, or anything like students being educated by another teacher, school, or district.  A student who earns an A in eighth grade English in Boston may have learned drastically less than a student who earns a B in eighth grade English in Newton.  Without common assessments, there's no way to know. I want to emphasize that it’s not just that there's no way for outsiders to know whether the Boston student has learned as much as the Newton student; there's also no way for insiders to figure this out. Boston teachers may have no idea if what they are teaching is appropriately ambitious.  Boston students and their families have no way to tell. Nor do students, families, and teachers in Newton. NCLB aims to eliminate this confusion by providing clear, common assessments that permit these kinds of crucial comparisons.</a:t>
            </a:r>
          </a:p>
          <a:p>
            <a:r>
              <a:rPr lang="en-US" smtClean="0"/>
              <a:t> </a:t>
            </a:r>
          </a:p>
          <a:p>
            <a:endParaRPr lang="en-US" smtClean="0"/>
          </a:p>
        </p:txBody>
      </p:sp>
      <p:sp>
        <p:nvSpPr>
          <p:cNvPr id="38915" name="Slide Number Placeholder 3"/>
          <p:cNvSpPr>
            <a:spLocks noGrp="1"/>
          </p:cNvSpPr>
          <p:nvPr>
            <p:ph type="sldNum" sz="quarter" idx="5"/>
          </p:nvPr>
        </p:nvSpPr>
        <p:spPr>
          <a:noFill/>
        </p:spPr>
        <p:txBody>
          <a:bodyPr/>
          <a:lstStyle/>
          <a:p>
            <a:fld id="{A9DE5F45-529F-4EF9-8507-8A09EC2CD481}"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a:ln/>
        </p:spPr>
      </p:sp>
      <p:sp>
        <p:nvSpPr>
          <p:cNvPr id="40962" name="Notes Placeholder 2"/>
          <p:cNvSpPr>
            <a:spLocks noGrp="1"/>
          </p:cNvSpPr>
          <p:nvPr>
            <p:ph type="body" idx="1"/>
          </p:nvPr>
        </p:nvSpPr>
        <p:spPr>
          <a:noFill/>
          <a:ln/>
        </p:spPr>
        <p:txBody>
          <a:bodyPr/>
          <a:lstStyle/>
          <a:p>
            <a:r>
              <a:rPr lang="en-US" smtClean="0"/>
              <a:t>My plaudits for NCLB’s contribution to educational equity notwithstanding, NCLB is also driven by three significant challenges to equity that arise as a result of perverse incentives faced by states, schools, and students.  In the next part of this e-lecture, I will address each perverse incentive in turn.</a:t>
            </a:r>
          </a:p>
        </p:txBody>
      </p:sp>
      <p:sp>
        <p:nvSpPr>
          <p:cNvPr id="40963" name="Slide Number Placeholder 3"/>
          <p:cNvSpPr>
            <a:spLocks noGrp="1"/>
          </p:cNvSpPr>
          <p:nvPr>
            <p:ph type="sldNum" sz="quarter" idx="5"/>
          </p:nvPr>
        </p:nvSpPr>
        <p:spPr>
          <a:noFill/>
        </p:spPr>
        <p:txBody>
          <a:bodyPr/>
          <a:lstStyle/>
          <a:p>
            <a:fld id="{29B181F1-A306-4A1F-A6B9-108251DE5B46}"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p:spPr>
        <p:txBody>
          <a:bodyPr/>
          <a:lstStyle/>
          <a:p>
            <a:fld id="{0E43D45D-DB0E-4E7B-AA80-5382B97EC292}" type="slidenum">
              <a:rPr lang="en-US" smtClean="0"/>
              <a:pPr/>
              <a:t>14</a:t>
            </a:fld>
            <a:endParaRPr lang="en-US" smtClean="0"/>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r>
              <a:rPr lang="en-US" smtClean="0"/>
              <a:t>Let's start with NCLB’s perverse incentive for states: namely, for states to lower their standards in order to increase students' passing rates and hence enable more schools to achieve AYP faster and more easily.  Having a bunch of failing schools, after all, is a huge headache.  Each school has to get additional services and develop an improvement plan.  Parents and other community members get upset when local schools appear to be failing rather than succeeding.  Students have to be offered the opportunity to enter different schools that may not exist. And the federal government is breathing down one’s back all the time. Who needs it? Far better, from a rational state's perspective, to make the state test so easy, and/or the score needed to pass so low, that all students appear to be proficient and all schools can be celebrated as successes.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p:spPr>
        <p:txBody>
          <a:bodyPr/>
          <a:lstStyle/>
          <a:p>
            <a:fld id="{A794E0C6-5E57-451D-96EB-27B3761F726C}" type="slidenum">
              <a:rPr lang="en-US" smtClean="0"/>
              <a:pPr/>
              <a:t>15</a:t>
            </a:fld>
            <a:endParaRPr lang="en-US" smtClean="0"/>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r>
              <a:rPr lang="en-US" smtClean="0"/>
              <a:t>This sounds reasonable in theory, but it does happen in practice? You bet! This chart shows us how variable states’ standards are, as well as demonstrating incontrovertibly the relationship between high passing rates and low standards at the state level.  </a:t>
            </a:r>
          </a:p>
          <a:p>
            <a:r>
              <a:rPr lang="en-US" smtClean="0"/>
              <a:t> </a:t>
            </a:r>
          </a:p>
          <a:p>
            <a:r>
              <a:rPr lang="en-US" smtClean="0"/>
              <a:t>This middle column shows what percentage of students in each state passed the state's own eighth grade math test at a “proficient” level in 2005.  You can see that students in Missouri scored proficient or higher on their state test at the lowest rate in the nation. Only 15% of Missouri students met this benchmark in 2005. By contrast, 88% of eighth graders in Tennessee scored proficient on the Tennessee eighth grade math test in 2005.</a:t>
            </a:r>
          </a:p>
          <a:p>
            <a:r>
              <a:rPr lang="en-US" smtClean="0"/>
              <a:t> </a:t>
            </a:r>
          </a:p>
          <a:p>
            <a:r>
              <a:rPr lang="en-US" smtClean="0"/>
              <a:t>Smack dab in the middle, 42% of Massachusetts eighth graders met the proficiency standard on the math MCAS that year.  What are we to make of this?  One way to interpret this data is to figure that Tennessee students are either massively smarter, or massively better educated, or both, then Missouri students.  Tennessee schools must be extraordinary, and Missouri schools must be quite awful, under this interpretation (assuming that we don't just assume that Tennessee students are all endowed with a much higher native intelligence than Missouri students are).  Alternatively, it may be Tennessee just has no standards, while Missouri has incredibly high standards, and Massachusetts again hangs out in the middle. Perhaps the Tennessee eighth grade math test make sure that students can add, subtract, and multiply, while the Missouri eighth grade math test assesses students' capacities to solve algebra problems.  Who knows?  </a:t>
            </a:r>
          </a:p>
          <a:p>
            <a:endParaRPr lang="en-US" smtClean="0"/>
          </a:p>
          <a:p>
            <a:r>
              <a:rPr lang="en-US" smtClean="0"/>
              <a:t>To try to answer this question, researchers have seized on the nationally administered National Assessment of Educational Progress, or NAEP, test, also known as the “Nation’s Report Card.”  Because the test is given to a statistically significant, randomized sample within each state, it is possible to compare students' achievement on state tests to students' achievement on the NAEP in order to figure out how demanding each state test is.  That is what this chart does.</a:t>
            </a:r>
          </a:p>
          <a:p>
            <a:r>
              <a:rPr lang="en-US" smtClean="0"/>
              <a:t> </a:t>
            </a:r>
          </a:p>
          <a:p>
            <a:r>
              <a:rPr lang="en-US" smtClean="0"/>
              <a:t>If you look at these blue boxes, therefore, you can see estimates of what NAEP score is equivalent to the state's proficiency standard on their own test. In Tennessee, a proficient score on the state test is equivalent to a score of about 230 on the NAEP.  In Massachusetts, by contrast, students who scored proficient on the MCAS are estimated to have scored about 301 on the NAEP. And in Missouri, proficiency on the state test is estimated to be equivalent to a score of about 311 on the NAEP.  Aha!  So may be Missouri students are not so stupid after all, and maybe it doesn't actually make sense to move to Tennessee for the great schools. 88% of Tennessee students are scoring proficient on the state test not because they're all that, but because proficiency is virtually equivalent to breathing and having a pulse.  Missouri students, on the other hand, could be doing rocket science and potentially still not score proficient on the state eighth grade math exam.  Bully for Missouri-- except that they have to deal with the headache of schools that don't make AYP. Tennessee, on the other hand? Schools there are sitting pretty (whether or not they're doing any educating).</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a:noFill/>
        </p:spPr>
        <p:txBody>
          <a:bodyPr/>
          <a:lstStyle/>
          <a:p>
            <a:fld id="{2F3A0682-2E36-4E50-895D-99EB093C7C58}" type="slidenum">
              <a:rPr lang="en-US" smtClean="0"/>
              <a:pPr/>
              <a:t>16</a:t>
            </a:fld>
            <a:endParaRPr lang="en-US" smtClean="0"/>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pPr eaLnBrk="1" hangingPunct="1"/>
            <a:r>
              <a:rPr lang="en-US" smtClean="0"/>
              <a:t>This graph shows in a much prettier way how variable state's own proficiency standards are when measured against a fixed standard such as the NAEP.</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FDAEF8D7-4319-4526-9301-76C0E4CA82F6}" type="slidenum">
              <a:rPr lang="en-US" smtClean="0"/>
              <a:pPr/>
              <a:t>17</a:t>
            </a:fld>
            <a:endParaRPr lang="en-US" smtClean="0"/>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pPr eaLnBrk="1" hangingPunct="1"/>
            <a:r>
              <a:rPr lang="en-US" smtClean="0"/>
              <a:t>This scatterplot, and those that follow, show strikingly the virtually perfect inverse relationship between a state’s own passing rate and how much their students actually know, at least as measured by the NAEP.  </a:t>
            </a:r>
          </a:p>
          <a:p>
            <a:pPr eaLnBrk="1" hangingPunct="1"/>
            <a:endParaRPr lang="en-US" smtClean="0"/>
          </a:p>
          <a:p>
            <a:pPr eaLnBrk="1" hangingPunct="1"/>
            <a:r>
              <a:rPr lang="en-US" smtClean="0"/>
              <a:t>I think it's really stunning; the greater percentage of eighth grade students deemed proficient in math in a state, the less rigorous their standards for math proficiency actually are.  Take some time to look over this scatterplot so you make sure you understand it, as the next three slides show equivalent scatterplots for fourth grade math and fourth and eighth grade reading.</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p:spPr>
        <p:txBody>
          <a:bodyPr/>
          <a:lstStyle/>
          <a:p>
            <a:fld id="{346DBF84-7639-41BB-86BF-64FCB6AE7F83}" type="slidenum">
              <a:rPr lang="en-US" smtClean="0"/>
              <a:pPr/>
              <a:t>18</a:t>
            </a:fld>
            <a:endParaRPr lang="en-US" smtClean="0"/>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pPr eaLnBrk="1" hangingPunct="1"/>
            <a:r>
              <a:rPr lang="en-US" smtClean="0"/>
              <a:t>This is fourth grade math.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a:spLocks noGrp="1" noChangeArrowheads="1"/>
          </p:cNvSpPr>
          <p:nvPr>
            <p:ph type="sldNum" sz="quarter" idx="5"/>
          </p:nvPr>
        </p:nvSpPr>
        <p:spPr>
          <a:noFill/>
        </p:spPr>
        <p:txBody>
          <a:bodyPr/>
          <a:lstStyle/>
          <a:p>
            <a:fld id="{BDE9A1F9-8A61-4A6A-8043-3D8D6DBCAC12}" type="slidenum">
              <a:rPr lang="en-US" smtClean="0"/>
              <a:pPr/>
              <a:t>19</a:t>
            </a:fld>
            <a:endParaRPr lang="en-US" smtClean="0"/>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r>
              <a:rPr lang="en-US" smtClean="0"/>
              <a:t>Eighth grade reading.</a:t>
            </a:r>
          </a:p>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p:spPr>
        <p:txBody>
          <a:bodyPr/>
          <a:lstStyle/>
          <a:p>
            <a:r>
              <a:rPr lang="en-US" smtClean="0"/>
              <a:t>As always, please remind yourself of the framing questions for this topic. These questions will guide both this lecture and the time we spent together in class.</a:t>
            </a:r>
          </a:p>
        </p:txBody>
      </p:sp>
      <p:sp>
        <p:nvSpPr>
          <p:cNvPr id="18435" name="Slide Number Placeholder 3"/>
          <p:cNvSpPr>
            <a:spLocks noGrp="1"/>
          </p:cNvSpPr>
          <p:nvPr>
            <p:ph type="sldNum" sz="quarter" idx="5"/>
          </p:nvPr>
        </p:nvSpPr>
        <p:spPr>
          <a:noFill/>
        </p:spPr>
        <p:txBody>
          <a:bodyPr/>
          <a:lstStyle/>
          <a:p>
            <a:fld id="{52B18B9B-AD6E-42C4-9B2A-F62B51F0526B}"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p:cNvSpPr>
            <a:spLocks noGrp="1" noChangeArrowheads="1"/>
          </p:cNvSpPr>
          <p:nvPr>
            <p:ph type="sldNum" sz="quarter" idx="5"/>
          </p:nvPr>
        </p:nvSpPr>
        <p:spPr>
          <a:noFill/>
        </p:spPr>
        <p:txBody>
          <a:bodyPr/>
          <a:lstStyle/>
          <a:p>
            <a:fld id="{09C26820-4EBE-44B9-9AEB-B3BEA07AAC74}" type="slidenum">
              <a:rPr lang="en-US" smtClean="0"/>
              <a:pPr/>
              <a:t>20</a:t>
            </a:fld>
            <a:endParaRPr lang="en-US" smtClean="0"/>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pPr eaLnBrk="1" hangingPunct="1"/>
            <a:r>
              <a:rPr lang="en-US" smtClean="0"/>
              <a:t>And finally, fourth grade reading.  It’s stunning how consistent these data are.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a:noFill/>
        </p:spPr>
        <p:txBody>
          <a:bodyPr/>
          <a:lstStyle/>
          <a:p>
            <a:fld id="{6C343BA4-B49D-4339-B60F-DF5F8544D14B}" type="slidenum">
              <a:rPr lang="en-US" smtClean="0"/>
              <a:pPr/>
              <a:t>21</a:t>
            </a:fld>
            <a:endParaRPr lang="en-US" smtClean="0"/>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p:spPr>
        <p:txBody>
          <a:bodyPr/>
          <a:lstStyle/>
          <a:p>
            <a:pPr eaLnBrk="1" hangingPunct="1"/>
            <a:r>
              <a:rPr lang="en-US" smtClean="0"/>
              <a:t>Finally, we come back to a box and whisker plot, this time comparing states’ eighth grade reading proficiency standards against the NAEP to show the radical variation again among states’ standards.  If you want to make AYP under NCLB, it plain doesn't pay to set your standards high.  This is certainly a perverse inversion of high-quality educational reform.</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7"/>
          <p:cNvSpPr>
            <a:spLocks noGrp="1" noChangeArrowheads="1"/>
          </p:cNvSpPr>
          <p:nvPr>
            <p:ph type="sldNum" sz="quarter" idx="5"/>
          </p:nvPr>
        </p:nvSpPr>
        <p:spPr>
          <a:noFill/>
        </p:spPr>
        <p:txBody>
          <a:bodyPr/>
          <a:lstStyle/>
          <a:p>
            <a:fld id="{69EC3F30-1871-469C-A77A-4B1DBB459C95}" type="slidenum">
              <a:rPr lang="en-US" smtClean="0"/>
              <a:pPr/>
              <a:t>22</a:t>
            </a:fld>
            <a:endParaRPr lang="en-US" smtClean="0"/>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p:spPr>
        <p:txBody>
          <a:bodyPr/>
          <a:lstStyle/>
          <a:p>
            <a:pPr eaLnBrk="1" hangingPunct="1"/>
            <a:r>
              <a:rPr lang="en-US" smtClean="0"/>
              <a:t>States aren't the only ones to respond to perverse incentives set up by NCLB. </a:t>
            </a:r>
          </a:p>
          <a:p>
            <a:pPr eaLnBrk="1" hangingPunct="1"/>
            <a:endParaRPr lang="en-US" smtClean="0"/>
          </a:p>
          <a:p>
            <a:pPr eaLnBrk="1" hangingPunct="1"/>
            <a:r>
              <a:rPr lang="en-US" smtClean="0"/>
              <a:t>Remember that NCLB mandates that students be tested in reading and math once in high school. Most states test students in the spring of 10th grade. Since schools are held accountable for the percentage of their 10th-graders who pass the standardized state exam, they have a strong incentive to keep potentially low-scoring students out of 10th grade.  Schools can't just kick these kids out, as they are also held accountable for their dropout rate. Nor can they encourage students just to skip school, both because they are held accountable for their attendance rate and because if a student is officially enrolled in 10th grade, then his or her score on the test counts against the school even if it's a zero because the student skipped the testing days as well. </a:t>
            </a:r>
          </a:p>
          <a:p>
            <a:pPr eaLnBrk="1" hangingPunct="1"/>
            <a:endParaRPr lang="en-US" smtClean="0"/>
          </a:p>
          <a:p>
            <a:pPr eaLnBrk="1" hangingPunct="1"/>
            <a:r>
              <a:rPr lang="en-US" smtClean="0"/>
              <a:t>Therefore, schools have a very strong incentive to retain students in ninth grade unless they are positive the student is capable of passing the 10th grade test.  This is known as the "ninth grade bulge," whereby ninth-grade classes are swollen by high retention rates.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noTextEdit="1"/>
          </p:cNvSpPr>
          <p:nvPr>
            <p:ph type="sldImg"/>
          </p:nvPr>
        </p:nvSpPr>
        <p:spPr>
          <a:ln/>
        </p:spPr>
      </p:sp>
      <p:sp>
        <p:nvSpPr>
          <p:cNvPr id="61442" name="Notes Placeholder 2"/>
          <p:cNvSpPr>
            <a:spLocks noGrp="1"/>
          </p:cNvSpPr>
          <p:nvPr>
            <p:ph type="body" idx="1"/>
            <p:custDataLst>
              <p:tags r:id="rId1"/>
            </p:custDataLst>
          </p:nvPr>
        </p:nvSpPr>
        <p:spPr>
          <a:noFill/>
          <a:ln/>
        </p:spPr>
        <p:txBody>
          <a:bodyPr/>
          <a:lstStyle/>
          <a:p>
            <a:r>
              <a:rPr lang="en-US" smtClean="0"/>
              <a:t>We can see the ninth-grade bulge, which is especially prominent among urban schools, here in Boston and its environs.  I've included here the retention rates at each grade 1 through 12 of five local school districts: Boston, Cambridge, Newton, Somerville, and Lawrence.  All of these districts may be considered to be urban with the exception of Newton. I have also pulled out eight high schools within Boston itself so we can examine their ninth grade retention rates.</a:t>
            </a:r>
          </a:p>
          <a:p>
            <a:r>
              <a:rPr lang="en-US" smtClean="0"/>
              <a:t> </a:t>
            </a:r>
          </a:p>
          <a:p>
            <a:r>
              <a:rPr lang="en-US" smtClean="0"/>
              <a:t>Let's start by looking at what percentage of kids is retained in eighth grade in each of these districts. As you can see, it ranges from a low of 0% of kids in Cambridge and 1/10 of a percent in Newton to a high of 3% in Boston.  These are significant differences. 30 times as many eighth graders are retained in Boston as in Newton as a percentage of the eighth grade population. But as you can see when we look at ninth-grade retention rates, all of these eighth grade retentions are small potatoes compared to ninth-grade.  Newton has virtually no ninth-grade bulge. It retains half a percent of its ninth graders as opposed to 1/10 of a percent of its eighth graders.  Given what we know of Newton's success on the MCAS, we can assume that Newton feels no incentive to keep kids out of 10th grade; virtually all students in Newton's two high schools are assumed to be able to score proficient or above on the MCAS.  </a:t>
            </a:r>
          </a:p>
          <a:p>
            <a:endParaRPr lang="en-US" smtClean="0"/>
          </a:p>
          <a:p>
            <a:r>
              <a:rPr lang="en-US" smtClean="0"/>
              <a:t>In our four other districts, however, that's an entirely different story. On average, ten times as many ninth graders as eighth-graders are retained in each of these districts.  When we break down the data by high school in Boston, disparities become even more striking.  Charlestown High School is retaining almost a third of its ninth graders. Community Academy is retaining well over half its ninth graders.  This is even though only 3% of eighth graders were retained district-wide the year before—and less than 12% of 10th graders are retained even in Charlestown and Community Academy.  I doubt that students suddenly got dumber in ninth grade and smarter in tenth.  It's worth noting that these patterns are not inevitable. You can see that Brighton High, which is a large comprehensive high school just like Charlestown is, Fenway High, which is a pilot school to which kids apply but has no formal admissions standards, and Madison Park, Boston's vocational school, retain few if any ninth graders.  It is hence possible not to respond to the perverse incentives that lead to the ninth-grade bulge. But it is admittedly very hard.</a:t>
            </a:r>
          </a:p>
        </p:txBody>
      </p:sp>
      <p:sp>
        <p:nvSpPr>
          <p:cNvPr id="61443" name="Slide Number Placeholder 3"/>
          <p:cNvSpPr>
            <a:spLocks noGrp="1"/>
          </p:cNvSpPr>
          <p:nvPr>
            <p:ph type="sldNum" sz="quarter" idx="5"/>
          </p:nvPr>
        </p:nvSpPr>
        <p:spPr>
          <a:noFill/>
        </p:spPr>
        <p:txBody>
          <a:bodyPr/>
          <a:lstStyle/>
          <a:p>
            <a:fld id="{D0375E29-F90A-41CC-9D10-73FA4BF26028}"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noTextEdit="1"/>
          </p:cNvSpPr>
          <p:nvPr>
            <p:ph type="sldImg"/>
          </p:nvPr>
        </p:nvSpPr>
        <p:spPr>
          <a:ln/>
        </p:spPr>
      </p:sp>
      <p:sp>
        <p:nvSpPr>
          <p:cNvPr id="63490" name="Notes Placeholder 2"/>
          <p:cNvSpPr>
            <a:spLocks noGrp="1"/>
          </p:cNvSpPr>
          <p:nvPr>
            <p:ph type="body" idx="1"/>
          </p:nvPr>
        </p:nvSpPr>
        <p:spPr>
          <a:noFill/>
          <a:ln/>
        </p:spPr>
        <p:txBody>
          <a:bodyPr/>
          <a:lstStyle/>
          <a:p>
            <a:r>
              <a:rPr lang="en-US" smtClean="0"/>
              <a:t>As you know by now, inequalities among schools and districts along one dimension—say, retention rates—usually reflect inequalities among other dimensions—say, outcomes for students of different races and ethnicities. Take a moment to examine this table to see how retention rates differentially affect students of different races and ethnicities.</a:t>
            </a:r>
          </a:p>
        </p:txBody>
      </p:sp>
      <p:sp>
        <p:nvSpPr>
          <p:cNvPr id="63491" name="Slide Number Placeholder 3"/>
          <p:cNvSpPr>
            <a:spLocks noGrp="1"/>
          </p:cNvSpPr>
          <p:nvPr>
            <p:ph type="sldNum" sz="quarter" idx="5"/>
          </p:nvPr>
        </p:nvSpPr>
        <p:spPr>
          <a:noFill/>
        </p:spPr>
        <p:txBody>
          <a:bodyPr/>
          <a:lstStyle/>
          <a:p>
            <a:fld id="{BFF696C3-08F9-4E9A-A5B7-B4671B106BF1}"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noTextEdit="1"/>
          </p:cNvSpPr>
          <p:nvPr>
            <p:ph type="sldImg"/>
          </p:nvPr>
        </p:nvSpPr>
        <p:spPr>
          <a:ln/>
        </p:spPr>
      </p:sp>
      <p:sp>
        <p:nvSpPr>
          <p:cNvPr id="65538" name="Notes Placeholder 2"/>
          <p:cNvSpPr>
            <a:spLocks noGrp="1"/>
          </p:cNvSpPr>
          <p:nvPr>
            <p:ph type="body" idx="1"/>
          </p:nvPr>
        </p:nvSpPr>
        <p:spPr>
          <a:noFill/>
          <a:ln/>
        </p:spPr>
        <p:txBody>
          <a:bodyPr/>
          <a:lstStyle/>
          <a:p>
            <a:r>
              <a:rPr lang="en-US" smtClean="0"/>
              <a:t>What does all this mean for students, who after all should be at the heart of the educational enterprise? It may not technically be true that there is an incentive to drop out: it’s not as if students who drop out have better outcomes than students who don't, whereas thanks to the design of NCLB, states that lower standards and schools that retained massive numbers of kids do have better outcomes as measured by NCLB's accountability scheme than those who don't.  But the perverse incentives to which schools and states are responding do clearly result in many students', especially many students in urban districts, choosing to drop out.</a:t>
            </a:r>
          </a:p>
        </p:txBody>
      </p:sp>
      <p:sp>
        <p:nvSpPr>
          <p:cNvPr id="65539" name="Slide Number Placeholder 3"/>
          <p:cNvSpPr>
            <a:spLocks noGrp="1"/>
          </p:cNvSpPr>
          <p:nvPr>
            <p:ph type="sldNum" sz="quarter" idx="5"/>
          </p:nvPr>
        </p:nvSpPr>
        <p:spPr>
          <a:noFill/>
        </p:spPr>
        <p:txBody>
          <a:bodyPr/>
          <a:lstStyle/>
          <a:p>
            <a:fld id="{22FB784C-246E-43B3-A8F1-79004E3425F7}"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noTextEdit="1"/>
          </p:cNvSpPr>
          <p:nvPr>
            <p:ph type="sldImg"/>
          </p:nvPr>
        </p:nvSpPr>
        <p:spPr>
          <a:ln/>
        </p:spPr>
      </p:sp>
      <p:sp>
        <p:nvSpPr>
          <p:cNvPr id="67586" name="Notes Placeholder 2"/>
          <p:cNvSpPr>
            <a:spLocks noGrp="1"/>
          </p:cNvSpPr>
          <p:nvPr>
            <p:ph type="body" idx="1"/>
            <p:custDataLst>
              <p:tags r:id="rId1"/>
            </p:custDataLst>
          </p:nvPr>
        </p:nvSpPr>
        <p:spPr>
          <a:noFill/>
          <a:ln/>
        </p:spPr>
        <p:txBody>
          <a:bodyPr/>
          <a:lstStyle/>
          <a:p>
            <a:r>
              <a:rPr lang="en-US" smtClean="0">
                <a:solidFill>
                  <a:srgbClr val="000000"/>
                </a:solidFill>
                <a:latin typeface="Calibri" pitchFamily="34" charset="0"/>
                <a:ea typeface="Times New Roman" pitchFamily="18" charset="0"/>
                <a:cs typeface="Calibri" pitchFamily="34" charset="0"/>
              </a:rPr>
              <a:t>Why is this? </a:t>
            </a:r>
            <a:endParaRPr lang="en-US" smtClean="0">
              <a:solidFill>
                <a:srgbClr val="000000"/>
              </a:solidFill>
              <a:ea typeface="Times New Roman" pitchFamily="18" charset="0"/>
              <a:cs typeface="Calibri" pitchFamily="34" charset="0"/>
            </a:endParaRPr>
          </a:p>
          <a:p>
            <a:r>
              <a:rPr lang="en-US" smtClean="0">
                <a:solidFill>
                  <a:srgbClr val="000000"/>
                </a:solidFill>
                <a:latin typeface="Calibri"/>
                <a:ea typeface="Times New Roman" pitchFamily="18" charset="0"/>
                <a:cs typeface="Calibri" pitchFamily="34" charset="0"/>
              </a:rPr>
              <a:t> </a:t>
            </a:r>
            <a:r>
              <a:rPr lang="en-US" smtClean="0">
                <a:solidFill>
                  <a:srgbClr val="000000"/>
                </a:solidFill>
                <a:ea typeface="Times New Roman" pitchFamily="18" charset="0"/>
                <a:cs typeface="Calibri" pitchFamily="34" charset="0"/>
              </a:rPr>
              <a:t> </a:t>
            </a:r>
            <a:endParaRPr lang="en-US" smtClean="0">
              <a:solidFill>
                <a:srgbClr val="000000"/>
              </a:solidFill>
              <a:latin typeface="Calibri" pitchFamily="34" charset="0"/>
              <a:ea typeface="Times New Roman" pitchFamily="18" charset="0"/>
              <a:cs typeface="Calibri" pitchFamily="34" charset="0"/>
            </a:endParaRPr>
          </a:p>
          <a:p>
            <a:r>
              <a:rPr lang="en-US" smtClean="0">
                <a:solidFill>
                  <a:srgbClr val="000000"/>
                </a:solidFill>
                <a:latin typeface="Calibri" pitchFamily="34" charset="0"/>
                <a:ea typeface="Times New Roman" pitchFamily="18" charset="0"/>
                <a:cs typeface="Calibri" pitchFamily="34" charset="0"/>
              </a:rPr>
              <a:t>First of all, repeating any grade is strongly correlated with dropping out, and there is even evidence that retention in and of itself is a causal mechanism that leads kids to drop out. It's not just that  kids who are already anti-school kids are retained and then those same disengaged kids drop out.  Rather, the experience of being retained leads kids to be more likely to drop out than if they had not been retained. </a:t>
            </a:r>
            <a:endParaRPr lang="en-US" smtClean="0">
              <a:solidFill>
                <a:srgbClr val="000000"/>
              </a:solidFill>
              <a:cs typeface="Times New Roman" pitchFamily="18" charset="0"/>
            </a:endParaRPr>
          </a:p>
          <a:p>
            <a:r>
              <a:rPr lang="en-US" smtClean="0">
                <a:solidFill>
                  <a:srgbClr val="000000"/>
                </a:solidFill>
                <a:latin typeface="Calibri"/>
                <a:cs typeface="Times New Roman" pitchFamily="18" charset="0"/>
              </a:rPr>
              <a:t> </a:t>
            </a:r>
            <a:r>
              <a:rPr lang="en-US" smtClean="0">
                <a:solidFill>
                  <a:srgbClr val="000000"/>
                </a:solidFill>
                <a:cs typeface="Times New Roman" pitchFamily="18" charset="0"/>
              </a:rPr>
              <a:t> </a:t>
            </a:r>
            <a:endParaRPr lang="en-US" smtClean="0">
              <a:solidFill>
                <a:srgbClr val="000000"/>
              </a:solidFill>
              <a:latin typeface="Calibri" pitchFamily="34" charset="0"/>
              <a:cs typeface="Times New Roman" pitchFamily="18" charset="0"/>
            </a:endParaRPr>
          </a:p>
          <a:p>
            <a:r>
              <a:rPr lang="en-US" smtClean="0">
                <a:solidFill>
                  <a:srgbClr val="000000"/>
                </a:solidFill>
                <a:latin typeface="Calibri" pitchFamily="34" charset="0"/>
                <a:cs typeface="Times New Roman" pitchFamily="18" charset="0"/>
              </a:rPr>
              <a:t>Research done in Texas and Philadelphia, for example, shows that students who repeat ninth grade are dramatically less likely to stay in school until 12th grade as compared to those who are not retained, even if their initial academic achievement and other demographic characteristics are the same. </a:t>
            </a:r>
            <a:endParaRPr lang="en-US" smtClean="0">
              <a:solidFill>
                <a:srgbClr val="000000"/>
              </a:solidFill>
              <a:cs typeface="Times New Roman" pitchFamily="18" charset="0"/>
            </a:endParaRPr>
          </a:p>
          <a:p>
            <a:r>
              <a:rPr lang="en-US" smtClean="0">
                <a:solidFill>
                  <a:srgbClr val="000000"/>
                </a:solidFill>
                <a:latin typeface="Calibri"/>
                <a:cs typeface="Times New Roman" pitchFamily="18" charset="0"/>
              </a:rPr>
              <a:t> </a:t>
            </a:r>
            <a:r>
              <a:rPr lang="en-US" smtClean="0">
                <a:solidFill>
                  <a:srgbClr val="000000"/>
                </a:solidFill>
                <a:cs typeface="Times New Roman" pitchFamily="18" charset="0"/>
              </a:rPr>
              <a:t> </a:t>
            </a:r>
            <a:endParaRPr lang="en-US" smtClean="0">
              <a:solidFill>
                <a:srgbClr val="000000"/>
              </a:solidFill>
              <a:latin typeface="Calibri" pitchFamily="34" charset="0"/>
              <a:cs typeface="Times New Roman" pitchFamily="18" charset="0"/>
            </a:endParaRPr>
          </a:p>
          <a:p>
            <a:r>
              <a:rPr lang="en-US" smtClean="0">
                <a:solidFill>
                  <a:srgbClr val="000000"/>
                </a:solidFill>
                <a:latin typeface="Calibri" pitchFamily="34" charset="0"/>
                <a:cs typeface="Times New Roman" pitchFamily="18" charset="0"/>
              </a:rPr>
              <a:t>This is a problem that especially afflicts urban areas. Up to 40% of ninth-grade students in cities with the highest dropout rates repeat ninth grade; only 10 to 15% of those repeaters go on to graduate.  If almost 9 out of 10 students who are retained in ninth grade end up dropping out of school, that is a sign of a perverse and failed policy</a:t>
            </a:r>
            <a:r>
              <a:rPr lang="en-US" smtClean="0">
                <a:solidFill>
                  <a:srgbClr val="000000"/>
                </a:solidFill>
                <a:latin typeface="Calibri"/>
                <a:cs typeface="Times New Roman" pitchFamily="18" charset="0"/>
              </a:rPr>
              <a:t>—</a:t>
            </a:r>
            <a:r>
              <a:rPr lang="en-US" smtClean="0">
                <a:solidFill>
                  <a:srgbClr val="000000"/>
                </a:solidFill>
                <a:latin typeface="Calibri" pitchFamily="34" charset="0"/>
                <a:cs typeface="Times New Roman" pitchFamily="18" charset="0"/>
              </a:rPr>
              <a:t>and it</a:t>
            </a:r>
            <a:r>
              <a:rPr lang="en-US" smtClean="0">
                <a:solidFill>
                  <a:srgbClr val="000000"/>
                </a:solidFill>
                <a:cs typeface="Times New Roman" pitchFamily="18" charset="0"/>
              </a:rPr>
              <a:t>'</a:t>
            </a:r>
            <a:r>
              <a:rPr lang="en-US" smtClean="0">
                <a:solidFill>
                  <a:srgbClr val="000000"/>
                </a:solidFill>
                <a:latin typeface="Calibri" pitchFamily="34" charset="0"/>
                <a:cs typeface="Times New Roman" pitchFamily="18" charset="0"/>
              </a:rPr>
              <a:t>s one that is implemented most often in urban areas. </a:t>
            </a:r>
            <a:endParaRPr lang="en-US" smtClean="0">
              <a:solidFill>
                <a:srgbClr val="000000"/>
              </a:solidFill>
              <a:cs typeface="Times New Roman" pitchFamily="18" charset="0"/>
            </a:endParaRPr>
          </a:p>
          <a:p>
            <a:r>
              <a:rPr lang="en-US" smtClean="0">
                <a:solidFill>
                  <a:srgbClr val="000000"/>
                </a:solidFill>
                <a:latin typeface="Calibri"/>
                <a:cs typeface="Times New Roman" pitchFamily="18" charset="0"/>
              </a:rPr>
              <a:t> </a:t>
            </a:r>
            <a:r>
              <a:rPr lang="en-US" smtClean="0">
                <a:solidFill>
                  <a:srgbClr val="000000"/>
                </a:solidFill>
                <a:cs typeface="Times New Roman" pitchFamily="18" charset="0"/>
              </a:rPr>
              <a:t> </a:t>
            </a:r>
            <a:endParaRPr lang="en-US" smtClean="0">
              <a:solidFill>
                <a:srgbClr val="000000"/>
              </a:solidFill>
              <a:latin typeface="Calibri" pitchFamily="34" charset="0"/>
              <a:cs typeface="Times New Roman" pitchFamily="18" charset="0"/>
            </a:endParaRPr>
          </a:p>
          <a:p>
            <a:r>
              <a:rPr lang="en-US" smtClean="0">
                <a:solidFill>
                  <a:srgbClr val="000000"/>
                </a:solidFill>
                <a:latin typeface="Calibri" pitchFamily="34" charset="0"/>
                <a:cs typeface="Times New Roman" pitchFamily="18" charset="0"/>
              </a:rPr>
              <a:t>Interestingly, students in low income, usually urban or rural schools tend to suss out their prospects and respond to these perverse incentives faster than their peers in higher income, usually suburban schools. Among kids who dropped out of low-income high schools, 40% of them chose to leave after ninth grade</a:t>
            </a:r>
            <a:r>
              <a:rPr lang="en-US" smtClean="0">
                <a:solidFill>
                  <a:srgbClr val="000000"/>
                </a:solidFill>
                <a:latin typeface="Calibri"/>
                <a:cs typeface="Times New Roman" pitchFamily="18" charset="0"/>
              </a:rPr>
              <a:t>—</a:t>
            </a:r>
            <a:r>
              <a:rPr lang="en-US" smtClean="0">
                <a:solidFill>
                  <a:srgbClr val="000000"/>
                </a:solidFill>
                <a:latin typeface="Calibri" pitchFamily="34" charset="0"/>
                <a:cs typeface="Times New Roman" pitchFamily="18" charset="0"/>
              </a:rPr>
              <a:t>most likely after being threatened with or subjected to retention, sometimes for years in a row. By comparison, only 27% of students who dropped out of low poverty schools left as early as ninth grade. </a:t>
            </a:r>
          </a:p>
        </p:txBody>
      </p:sp>
      <p:sp>
        <p:nvSpPr>
          <p:cNvPr id="67587" name="Slide Number Placeholder 3"/>
          <p:cNvSpPr>
            <a:spLocks noGrp="1"/>
          </p:cNvSpPr>
          <p:nvPr>
            <p:ph type="sldNum" sz="quarter" idx="5"/>
          </p:nvPr>
        </p:nvSpPr>
        <p:spPr>
          <a:noFill/>
        </p:spPr>
        <p:txBody>
          <a:bodyPr/>
          <a:lstStyle/>
          <a:p>
            <a:fld id="{852AE334-EEA7-436A-BDFA-16607384F348}"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noTextEdit="1"/>
          </p:cNvSpPr>
          <p:nvPr>
            <p:ph type="sldImg"/>
          </p:nvPr>
        </p:nvSpPr>
        <p:spPr>
          <a:ln/>
        </p:spPr>
      </p:sp>
      <p:sp>
        <p:nvSpPr>
          <p:cNvPr id="69634" name="Notes Placeholder 2"/>
          <p:cNvSpPr>
            <a:spLocks noGrp="1"/>
          </p:cNvSpPr>
          <p:nvPr>
            <p:ph type="body" idx="1"/>
          </p:nvPr>
        </p:nvSpPr>
        <p:spPr>
          <a:noFill/>
          <a:ln/>
        </p:spPr>
        <p:txBody>
          <a:bodyPr/>
          <a:lstStyle/>
          <a:p>
            <a:pPr>
              <a:spcBef>
                <a:spcPct val="0"/>
              </a:spcBef>
            </a:pPr>
            <a:r>
              <a:rPr lang="en-US" smtClean="0"/>
              <a:t>You may be interested in seeing how these patterns play out across a number of demographic groups in Massachusetts. Pause this lecture to examine the chart</a:t>
            </a:r>
            <a:endParaRPr lang="en-US" sz="1400" smtClean="0">
              <a:cs typeface="Times New Roman" pitchFamily="18" charset="0"/>
            </a:endParaRPr>
          </a:p>
          <a:p>
            <a:pPr>
              <a:spcBef>
                <a:spcPct val="0"/>
              </a:spcBef>
            </a:pPr>
            <a:endParaRPr lang="en-US" sz="1400" smtClean="0">
              <a:cs typeface="Times New Roman" pitchFamily="18" charset="0"/>
            </a:endParaRPr>
          </a:p>
          <a:p>
            <a:pPr>
              <a:spcBef>
                <a:spcPct val="0"/>
              </a:spcBef>
            </a:pPr>
            <a:endParaRPr lang="en-US" sz="1400" smtClean="0">
              <a:cs typeface="Times New Roman" pitchFamily="18" charset="0"/>
            </a:endParaRPr>
          </a:p>
          <a:p>
            <a:pPr>
              <a:spcBef>
                <a:spcPct val="0"/>
              </a:spcBef>
            </a:pPr>
            <a:r>
              <a:rPr lang="en-US" sz="1400" smtClean="0">
                <a:cs typeface="Times New Roman" pitchFamily="18" charset="0"/>
              </a:rPr>
              <a:t>Note that you can also use this chart to do a little algebra and figure out the disparity between low and high income, and urban vs. suburban/rural.  Although the Low Income graduation rate of 66.9% is bad enough compared to the overall 81.5% rate, for example, it’s even worse in comparison to the 90.5% graduation rate of high-income students (which is not on the chart but is easy enough to calculate).  Similarly, the non-urban graduation rate is 84%, as compared to the urban graduation rate of 67.1%.</a:t>
            </a:r>
            <a:endParaRPr lang="en-US" sz="1400" baseline="30000" smtClean="0">
              <a:cs typeface="Times New Roman" pitchFamily="18" charset="0"/>
            </a:endParaRPr>
          </a:p>
          <a:p>
            <a:pPr>
              <a:spcBef>
                <a:spcPct val="0"/>
              </a:spcBef>
            </a:pPr>
            <a:endParaRPr lang="en-US" baseline="30000" smtClean="0">
              <a:cs typeface="Times New Roman" pitchFamily="18" charset="0"/>
            </a:endParaRPr>
          </a:p>
          <a:p>
            <a:pPr>
              <a:spcBef>
                <a:spcPct val="0"/>
              </a:spcBef>
            </a:pPr>
            <a:r>
              <a:rPr lang="en-US" baseline="30000" smtClean="0">
                <a:cs typeface="Times New Roman" pitchFamily="18" charset="0"/>
              </a:rPr>
              <a:t>[1]</a:t>
            </a:r>
            <a:r>
              <a:rPr lang="en-US" smtClean="0">
                <a:cs typeface="Times New Roman" pitchFamily="18" charset="0"/>
              </a:rPr>
              <a:t> In the reporting of aggregate results, students are included in the first column (from left to right) for which they qualify. For example, students who dropped out or were expelled, but earned a GED, are included in the GED category. Students are only reported in one category.</a:t>
            </a:r>
            <a:endParaRPr lang="en-US" sz="1100" smtClean="0"/>
          </a:p>
          <a:p>
            <a:pPr>
              <a:spcBef>
                <a:spcPct val="0"/>
              </a:spcBef>
            </a:pPr>
            <a:r>
              <a:rPr lang="en-US" baseline="30000" smtClean="0">
                <a:cs typeface="Times New Roman" pitchFamily="18" charset="0"/>
              </a:rPr>
              <a:t>[2]</a:t>
            </a:r>
            <a:r>
              <a:rPr lang="en-US" smtClean="0">
                <a:cs typeface="Times New Roman" pitchFamily="18" charset="0"/>
              </a:rPr>
              <a:t> The cohort count is as of the end of 2008-09 school year. The status (e.g. graduate, enrolled) is updated as of October 1, 2009. </a:t>
            </a:r>
            <a:endParaRPr lang="en-US" sz="1100" smtClean="0"/>
          </a:p>
          <a:p>
            <a:pPr>
              <a:spcBef>
                <a:spcPct val="0"/>
              </a:spcBef>
            </a:pPr>
            <a:r>
              <a:rPr lang="en-US" baseline="30000" smtClean="0">
                <a:cs typeface="Times New Roman" pitchFamily="18" charset="0"/>
              </a:rPr>
              <a:t>[3]</a:t>
            </a:r>
            <a:r>
              <a:rPr lang="en-US" smtClean="0">
                <a:cs typeface="Times New Roman" pitchFamily="18" charset="0"/>
              </a:rPr>
              <a:t> Non-Grad Completer includes 1) students who earned a certificate of attainment, 2) students who met local graduation requirements but the district does not offer certificates of attainment, and 3) students with special needs who reached the maximum age (22) but did not graduate. </a:t>
            </a:r>
            <a:endParaRPr lang="en-US" sz="1100" smtClean="0"/>
          </a:p>
          <a:p>
            <a:pPr>
              <a:spcBef>
                <a:spcPct val="0"/>
              </a:spcBef>
            </a:pPr>
            <a:r>
              <a:rPr lang="en-US" baseline="30000" smtClean="0">
                <a:cs typeface="Times New Roman" pitchFamily="18" charset="0"/>
              </a:rPr>
              <a:t>[4]</a:t>
            </a:r>
            <a:r>
              <a:rPr lang="en-US" smtClean="0">
                <a:cs typeface="Times New Roman" pitchFamily="18" charset="0"/>
              </a:rPr>
              <a:t> The limited English proficient, special education, and low income subgroups include all students that were reported in those categories at least once in high school. Students can be counted in more than one group. </a:t>
            </a:r>
            <a:endParaRPr lang="en-US" sz="1100" smtClean="0"/>
          </a:p>
          <a:p>
            <a:endParaRPr lang="en-US" smtClean="0"/>
          </a:p>
        </p:txBody>
      </p:sp>
      <p:sp>
        <p:nvSpPr>
          <p:cNvPr id="69635" name="Slide Number Placeholder 3"/>
          <p:cNvSpPr>
            <a:spLocks noGrp="1"/>
          </p:cNvSpPr>
          <p:nvPr>
            <p:ph type="sldNum" sz="quarter" idx="5"/>
          </p:nvPr>
        </p:nvSpPr>
        <p:spPr>
          <a:noFill/>
        </p:spPr>
        <p:txBody>
          <a:bodyPr/>
          <a:lstStyle/>
          <a:p>
            <a:fld id="{66E829E1-9C09-4D45-A469-48DD27942190}" type="slidenum">
              <a:rPr lang="en-US" smtClean="0"/>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noTextEdit="1"/>
          </p:cNvSpPr>
          <p:nvPr>
            <p:ph type="sldImg"/>
          </p:nvPr>
        </p:nvSpPr>
        <p:spPr>
          <a:ln/>
        </p:spPr>
      </p:sp>
      <p:sp>
        <p:nvSpPr>
          <p:cNvPr id="71682" name="Notes Placeholder 2"/>
          <p:cNvSpPr>
            <a:spLocks noGrp="1"/>
          </p:cNvSpPr>
          <p:nvPr>
            <p:ph type="body" idx="1"/>
          </p:nvPr>
        </p:nvSpPr>
        <p:spPr>
          <a:noFill/>
          <a:ln/>
        </p:spPr>
        <p:txBody>
          <a:bodyPr/>
          <a:lstStyle/>
          <a:p>
            <a:pPr eaLnBrk="1" hangingPunct="1"/>
            <a:r>
              <a:rPr lang="en-US" smtClean="0"/>
              <a:t>Whew, we’ve covered a lot of material!  Give yourself a chance to figure out what you’ve actually learned, rather than just being awash in a sea of data.  As always, feel free to make sense of material as you see fit, although I recommend you spend at least some time thinking about the questions here.</a:t>
            </a:r>
          </a:p>
        </p:txBody>
      </p:sp>
      <p:sp>
        <p:nvSpPr>
          <p:cNvPr id="71683" name="Slide Number Placeholder 3"/>
          <p:cNvSpPr>
            <a:spLocks noGrp="1"/>
          </p:cNvSpPr>
          <p:nvPr>
            <p:ph type="sldNum" sz="quarter" idx="5"/>
          </p:nvPr>
        </p:nvSpPr>
        <p:spPr>
          <a:noFill/>
        </p:spPr>
        <p:txBody>
          <a:bodyPr/>
          <a:lstStyle/>
          <a:p>
            <a:fld id="{C72ECD51-299D-420C-9BA6-AED66948A149}" type="slidenum">
              <a:rPr lang="en-US" smtClean="0"/>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noTextEdit="1"/>
          </p:cNvSpPr>
          <p:nvPr>
            <p:ph type="sldImg"/>
          </p:nvPr>
        </p:nvSpPr>
        <p:spPr>
          <a:ln/>
        </p:spPr>
      </p:sp>
      <p:sp>
        <p:nvSpPr>
          <p:cNvPr id="73730" name="Notes Placeholder 2"/>
          <p:cNvSpPr>
            <a:spLocks noGrp="1"/>
          </p:cNvSpPr>
          <p:nvPr>
            <p:ph type="body" idx="1"/>
            <p:custDataLst>
              <p:tags r:id="rId1"/>
            </p:custDataLst>
          </p:nvPr>
        </p:nvSpPr>
        <p:spPr>
          <a:noFill/>
          <a:ln/>
        </p:spPr>
        <p:txBody>
          <a:bodyPr/>
          <a:lstStyle/>
          <a:p>
            <a:r>
              <a:rPr lang="en-US" smtClean="0"/>
              <a:t>So what are policymakers making of all this?  As I mentioned, there are a number of points upon which many people agree. </a:t>
            </a:r>
          </a:p>
          <a:p>
            <a:r>
              <a:rPr lang="en-US" smtClean="0"/>
              <a:t> </a:t>
            </a:r>
          </a:p>
          <a:p>
            <a:r>
              <a:rPr lang="en-US" smtClean="0"/>
              <a:t>First, people agree that AYP, or whatever measure replaces it, needs to be made more nuanced. It cannot just be a binary, yes/no status.  If a school is serving almost all of its students well but struggling with one subgroup, for example, it should not be tarred with the same brush as another school that is serving most of its students badly.</a:t>
            </a:r>
          </a:p>
          <a:p>
            <a:r>
              <a:rPr lang="en-US" smtClean="0"/>
              <a:t> </a:t>
            </a:r>
          </a:p>
          <a:p>
            <a:r>
              <a:rPr lang="en-US" smtClean="0"/>
              <a:t>Second, we should assess educators' and schools' success with students by measuring individual student growth rather than comparing cohorts. In other words, we should look to see whether Isabel knows and can do more this year in fourth grade then she knew and was able to do last year in third grade.  This is known as a value added measurement. We should not look to see whether this year's fourth graders are better or worse than last year's fourth graders.  </a:t>
            </a:r>
          </a:p>
          <a:p>
            <a:r>
              <a:rPr lang="en-US" smtClean="0"/>
              <a:t> </a:t>
            </a:r>
          </a:p>
          <a:p>
            <a:r>
              <a:rPr lang="en-US" smtClean="0"/>
              <a:t>Third, we should incorporate multiple measures into an accountability system in order to reduce the likelihood that schools can and will game the system, and in order to reduce the numbers of perverse incentives to which states, educators, and students alike are subject. Dropout rates, retention rates, and higher education access are three such possible measures.</a:t>
            </a:r>
          </a:p>
          <a:p>
            <a:r>
              <a:rPr lang="en-US" smtClean="0"/>
              <a:t> </a:t>
            </a:r>
          </a:p>
          <a:p>
            <a:r>
              <a:rPr lang="en-US" smtClean="0"/>
              <a:t>Fourth, more generally, policymakers agree that we must do everything possible to avoid perverse incentives.</a:t>
            </a:r>
          </a:p>
          <a:p>
            <a:r>
              <a:rPr lang="en-US" smtClean="0"/>
              <a:t> </a:t>
            </a:r>
          </a:p>
          <a:p>
            <a:r>
              <a:rPr lang="en-US" smtClean="0"/>
              <a:t>Fifth, accountability cannot work if there are only sticks, no carrots.  Nor can it work if those who are being held accountable are offered no resources in order to improve their performance. This is as true for educators as for students.</a:t>
            </a:r>
          </a:p>
          <a:p>
            <a:r>
              <a:rPr lang="en-US" smtClean="0"/>
              <a:t> </a:t>
            </a:r>
          </a:p>
          <a:p>
            <a:r>
              <a:rPr lang="en-US" smtClean="0"/>
              <a:t>Sixth, assessment data should be used to guide instruction and not just guide sanctions and rewards within an accountability system.</a:t>
            </a:r>
          </a:p>
          <a:p>
            <a:r>
              <a:rPr lang="en-US" smtClean="0"/>
              <a:t> </a:t>
            </a:r>
          </a:p>
          <a:p>
            <a:r>
              <a:rPr lang="en-US" smtClean="0"/>
              <a:t>And last of all, we don't want to dumb down education. However the new version of ESEA measures performance, we want to make sure that it promotes complex teaching for complex thinking, not superficial teaching for at best superficial learning.</a:t>
            </a:r>
            <a:br>
              <a:rPr lang="en-US" smtClean="0"/>
            </a:br>
            <a:endParaRPr lang="en-US" smtClean="0"/>
          </a:p>
          <a:p>
            <a:r>
              <a:rPr lang="en-US" smtClean="0"/>
              <a:t>These points of agreement, however, are rather deceptive. When phrased this generically and generally, almost anyone can get on board behind them. But once we start thinking about specifics, all bets are off. Let's take a look at how this works in the context of what would seem to be one of the easiest and most obvious reforms: namely, measuring individual students' growth from year to year as opposed to comparing one cohort’s achievement to another.</a:t>
            </a:r>
          </a:p>
        </p:txBody>
      </p:sp>
      <p:sp>
        <p:nvSpPr>
          <p:cNvPr id="73731" name="Slide Number Placeholder 3"/>
          <p:cNvSpPr>
            <a:spLocks noGrp="1"/>
          </p:cNvSpPr>
          <p:nvPr>
            <p:ph type="sldNum" sz="quarter" idx="5"/>
          </p:nvPr>
        </p:nvSpPr>
        <p:spPr>
          <a:noFill/>
        </p:spPr>
        <p:txBody>
          <a:bodyPr/>
          <a:lstStyle/>
          <a:p>
            <a:fld id="{7350B713-A154-47EC-A49D-6D538D1B1BC1}" type="slidenum">
              <a:rPr lang="en-US" smtClean="0"/>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B19FBA08-1A61-45DD-A5FD-E6DA2ED35DC9}" type="slidenum">
              <a:rPr lang="en-US" smtClean="0"/>
              <a:pPr/>
              <a:t>3</a:t>
            </a:fld>
            <a:endParaRPr lang="en-US" smtClean="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pPr eaLnBrk="1" hangingPunct="1"/>
            <a:r>
              <a:rPr lang="en-US" smtClean="0"/>
              <a:t>To orient yourself, you may find it helpful to review the timeline of federal educational involvement that I presented in the last e-lecture.  As I mentioned, this lecture will start in the 1980s and move forward to help us think about the purposes and effects of assessment and accountability schemes on urban education and equality.</a:t>
            </a:r>
          </a:p>
          <a:p>
            <a:pPr eaLnBrk="1" hangingPunct="1"/>
            <a:endParaRPr lang="en-US" smtClean="0"/>
          </a:p>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noTextEdit="1"/>
          </p:cNvSpPr>
          <p:nvPr>
            <p:ph type="sldImg"/>
          </p:nvPr>
        </p:nvSpPr>
        <p:spPr>
          <a:ln/>
        </p:spPr>
      </p:sp>
      <p:sp>
        <p:nvSpPr>
          <p:cNvPr id="75778" name="Notes Placeholder 2"/>
          <p:cNvSpPr>
            <a:spLocks noGrp="1"/>
          </p:cNvSpPr>
          <p:nvPr>
            <p:ph type="body" idx="1"/>
            <p:custDataLst>
              <p:tags r:id="rId1"/>
            </p:custDataLst>
          </p:nvPr>
        </p:nvSpPr>
        <p:spPr>
          <a:noFill/>
          <a:ln/>
        </p:spPr>
        <p:txBody>
          <a:bodyPr/>
          <a:lstStyle/>
          <a:p>
            <a:pPr>
              <a:lnSpc>
                <a:spcPct val="115000"/>
              </a:lnSpc>
              <a:spcBef>
                <a:spcPct val="0"/>
              </a:spcBef>
              <a:spcAft>
                <a:spcPts val="1000"/>
              </a:spcAft>
            </a:pPr>
            <a:r>
              <a:rPr lang="en-US" smtClean="0">
                <a:latin typeface="Calibri" pitchFamily="34" charset="0"/>
                <a:ea typeface="Calibri" pitchFamily="34" charset="0"/>
                <a:cs typeface="Times New Roman" pitchFamily="18" charset="0"/>
              </a:rPr>
              <a:t>As I said, value added measurements are those that track individual student growth within one classroom or one school, rather than comparing cohorts to one another.  This frankly seems like a no-brainer.</a:t>
            </a:r>
          </a:p>
          <a:p>
            <a:pPr>
              <a:lnSpc>
                <a:spcPct val="115000"/>
              </a:lnSpc>
              <a:spcBef>
                <a:spcPct val="0"/>
              </a:spcBef>
              <a:spcAft>
                <a:spcPts val="1000"/>
              </a:spcAft>
            </a:pPr>
            <a:r>
              <a:rPr lang="en-US" smtClean="0">
                <a:latin typeface="Calibri" pitchFamily="34" charset="0"/>
                <a:ea typeface="Calibri" pitchFamily="34" charset="0"/>
                <a:cs typeface="Times New Roman" pitchFamily="18" charset="0"/>
              </a:rPr>
              <a:t> </a:t>
            </a:r>
          </a:p>
          <a:p>
            <a:pPr>
              <a:lnSpc>
                <a:spcPct val="115000"/>
              </a:lnSpc>
              <a:spcBef>
                <a:spcPct val="0"/>
              </a:spcBef>
              <a:spcAft>
                <a:spcPts val="1000"/>
              </a:spcAft>
            </a:pPr>
            <a:r>
              <a:rPr lang="en-US" smtClean="0">
                <a:latin typeface="Calibri" pitchFamily="34" charset="0"/>
                <a:ea typeface="Calibri" pitchFamily="34" charset="0"/>
                <a:cs typeface="Times New Roman" pitchFamily="18" charset="0"/>
              </a:rPr>
              <a:t>When researchers analyze school, district, and state-level data in order to calculate educators' value added contributions, however, they find that value added measures of teacher's effectiveness tend to fluctuate quite wildly from year to year.  </a:t>
            </a:r>
          </a:p>
          <a:p>
            <a:pPr>
              <a:lnSpc>
                <a:spcPct val="115000"/>
              </a:lnSpc>
              <a:spcBef>
                <a:spcPct val="0"/>
              </a:spcBef>
              <a:spcAft>
                <a:spcPts val="1000"/>
              </a:spcAft>
            </a:pPr>
            <a:r>
              <a:rPr lang="en-US" smtClean="0">
                <a:latin typeface="Calibri" pitchFamily="34" charset="0"/>
                <a:ea typeface="Calibri" pitchFamily="34" charset="0"/>
                <a:cs typeface="Times New Roman" pitchFamily="18" charset="0"/>
              </a:rPr>
              <a:t> </a:t>
            </a:r>
          </a:p>
          <a:p>
            <a:pPr>
              <a:lnSpc>
                <a:spcPct val="115000"/>
              </a:lnSpc>
              <a:spcBef>
                <a:spcPct val="0"/>
              </a:spcBef>
              <a:spcAft>
                <a:spcPts val="1000"/>
              </a:spcAft>
            </a:pPr>
            <a:r>
              <a:rPr lang="en-US" smtClean="0">
                <a:latin typeface="Calibri" pitchFamily="34" charset="0"/>
                <a:ea typeface="Calibri" pitchFamily="34" charset="0"/>
                <a:cs typeface="Times New Roman" pitchFamily="18" charset="0"/>
              </a:rPr>
              <a:t>Only about one third of teachers who seemed to be most effective according to value added measures, meaning that individual students’ achievement increased significantly under their tutelage, actually remain in the top group for a second year in a row. This is rather odd, since it would be surprising for highly effective teachers to lose their skills and teach mediocre-ly or even badly the next year.  Sure, some teachers may have a terrific class one year and a very challenging class the next. But we wouldn’t expect that to be true of two-thirds of highly effective teachers.  It teachers consistently bounce around from seeming highly effective one year to ineffective the next and only moderately effective the third, we have to ask how reliable value added measurements truly are at measuring teachers’ effectiveness.</a:t>
            </a:r>
          </a:p>
          <a:p>
            <a:pPr>
              <a:lnSpc>
                <a:spcPct val="115000"/>
              </a:lnSpc>
              <a:spcBef>
                <a:spcPct val="0"/>
              </a:spcBef>
              <a:spcAft>
                <a:spcPts val="1000"/>
              </a:spcAft>
            </a:pPr>
            <a:r>
              <a:rPr lang="en-US" smtClean="0">
                <a:latin typeface="Calibri" pitchFamily="34" charset="0"/>
                <a:ea typeface="Calibri" pitchFamily="34" charset="0"/>
                <a:cs typeface="Times New Roman" pitchFamily="18" charset="0"/>
              </a:rPr>
              <a:t> </a:t>
            </a:r>
          </a:p>
          <a:p>
            <a:r>
              <a:rPr lang="en-US" smtClean="0">
                <a:latin typeface="Calibri" pitchFamily="34" charset="0"/>
                <a:ea typeface="Calibri" pitchFamily="34" charset="0"/>
                <a:cs typeface="Times New Roman" pitchFamily="18" charset="0"/>
              </a:rPr>
              <a:t>On the other hand, they are not useless.  Multiyear averages may provide reliable data on individual teacher effectiveness, especially when combined with other data sources.</a:t>
            </a:r>
            <a:endParaRPr lang="en-US" smtClean="0">
              <a:ea typeface="Calibri" pitchFamily="34" charset="0"/>
              <a:cs typeface="Times New Roman" pitchFamily="18" charset="0"/>
            </a:endParaRPr>
          </a:p>
        </p:txBody>
      </p:sp>
      <p:sp>
        <p:nvSpPr>
          <p:cNvPr id="75779" name="Slide Number Placeholder 3"/>
          <p:cNvSpPr>
            <a:spLocks noGrp="1"/>
          </p:cNvSpPr>
          <p:nvPr>
            <p:ph type="sldNum" sz="quarter" idx="5"/>
          </p:nvPr>
        </p:nvSpPr>
        <p:spPr>
          <a:noFill/>
        </p:spPr>
        <p:txBody>
          <a:bodyPr/>
          <a:lstStyle/>
          <a:p>
            <a:fld id="{9BCA1C7D-6934-4CDE-B35B-3B8F9B681EC5}" type="slidenum">
              <a:rPr lang="en-US" smtClean="0"/>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p:cNvSpPr>
            <a:spLocks noGrp="1" noRot="1" noChangeAspect="1"/>
          </p:cNvSpPr>
          <p:nvPr>
            <p:ph type="sldImg"/>
          </p:nvPr>
        </p:nvSpPr>
        <p:spPr>
          <a:ln/>
        </p:spPr>
      </p:sp>
      <p:sp>
        <p:nvSpPr>
          <p:cNvPr id="77826" name="Notes Placeholder 2"/>
          <p:cNvSpPr>
            <a:spLocks noGrp="1"/>
          </p:cNvSpPr>
          <p:nvPr>
            <p:ph type="body" idx="1"/>
            <p:custDataLst>
              <p:tags r:id="rId1"/>
            </p:custDataLst>
          </p:nvPr>
        </p:nvSpPr>
        <p:spPr>
          <a:noFill/>
          <a:ln/>
        </p:spPr>
        <p:txBody>
          <a:bodyPr/>
          <a:lstStyle/>
          <a:p>
            <a:r>
              <a:rPr lang="en-US" smtClean="0"/>
              <a:t>These are not merely idle speculations. Many of you may have heard about the brouhaha in Los Angeles in the summer of 2010, when the </a:t>
            </a:r>
            <a:r>
              <a:rPr lang="en-US" i="1" smtClean="0"/>
              <a:t>LA Times</a:t>
            </a:r>
            <a:r>
              <a:rPr lang="en-US" smtClean="0"/>
              <a:t> used seven years of district math and English data to conduct a value added analysis of Los Angeles Unified teachers.  </a:t>
            </a:r>
          </a:p>
          <a:p>
            <a:endParaRPr lang="en-US" smtClean="0"/>
          </a:p>
          <a:p>
            <a:r>
              <a:rPr lang="en-US" smtClean="0"/>
              <a:t>The Times published their analysis in August of 2010, including names and photographs of both the best and the worst teachers.  They also made a full searchable database available to the public online, so that anyone could look up the VAM score and ranking of any teacher in the system.  In response, protests were organized, rallies were held, and the LA teacher union threatened to boycott the</a:t>
            </a:r>
            <a:r>
              <a:rPr lang="en-US" i="1" smtClean="0"/>
              <a:t> Los Angeles Times.</a:t>
            </a:r>
            <a:r>
              <a:rPr lang="en-US" smtClean="0"/>
              <a:t> Nonetheless, the LA Unified School Board voted soon after to include value added measurements in all teacher evaluations. Soon after the school year began in the fall of 2010, an elementary school teacher committed suicide. Publicity over his VAM ranking was blamed, and the </a:t>
            </a:r>
            <a:r>
              <a:rPr lang="en-US" i="1" smtClean="0"/>
              <a:t>LA Times</a:t>
            </a:r>
            <a:r>
              <a:rPr lang="en-US" smtClean="0"/>
              <a:t> even issued condolences.  The data remain available online.</a:t>
            </a:r>
          </a:p>
        </p:txBody>
      </p:sp>
      <p:sp>
        <p:nvSpPr>
          <p:cNvPr id="77827" name="Slide Number Placeholder 3"/>
          <p:cNvSpPr>
            <a:spLocks noGrp="1"/>
          </p:cNvSpPr>
          <p:nvPr>
            <p:ph type="sldNum" sz="quarter" idx="5"/>
          </p:nvPr>
        </p:nvSpPr>
        <p:spPr>
          <a:noFill/>
        </p:spPr>
        <p:txBody>
          <a:bodyPr/>
          <a:lstStyle/>
          <a:p>
            <a:fld id="{2F70EDE5-DD2E-4DBA-9AE8-91BD6330C292}" type="slidenum">
              <a:rPr lang="en-US" smtClean="0">
                <a:solidFill>
                  <a:srgbClr val="000000"/>
                </a:solidFill>
              </a:rPr>
              <a:pPr/>
              <a:t>31</a:t>
            </a:fld>
            <a:endParaRPr lang="en-US" smtClean="0">
              <a:solidFill>
                <a:srgbClr val="000000"/>
              </a:solidFil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noTextEdit="1"/>
          </p:cNvSpPr>
          <p:nvPr>
            <p:ph type="sldImg"/>
          </p:nvPr>
        </p:nvSpPr>
        <p:spPr>
          <a:ln/>
        </p:spPr>
      </p:sp>
      <p:sp>
        <p:nvSpPr>
          <p:cNvPr id="79874" name="Notes Placeholder 2"/>
          <p:cNvSpPr>
            <a:spLocks noGrp="1"/>
          </p:cNvSpPr>
          <p:nvPr>
            <p:ph type="body" idx="1"/>
          </p:nvPr>
        </p:nvSpPr>
        <p:spPr>
          <a:noFill/>
          <a:ln/>
        </p:spPr>
        <p:txBody>
          <a:bodyPr/>
          <a:lstStyle/>
          <a:p>
            <a:r>
              <a:rPr lang="en-US" smtClean="0"/>
              <a:t>This brings us, finally, to Race to the Top.  As I discussed in the last e-lecture, Race to the Top is the Obama administration’s means of reforming education policy and practices in the absence of ESEA reauthorization. </a:t>
            </a:r>
          </a:p>
          <a:p>
            <a:endParaRPr lang="en-US" smtClean="0"/>
          </a:p>
          <a:p>
            <a:r>
              <a:rPr lang="en-US" smtClean="0"/>
              <a:t>Using about $4 billion over a few years—an astonishingly paltry sum, given governmental K-12 education expenditures of a half-trillion dollars a year, you may remember—the federal department of education is offering carrots to states to overhaul their curricula, data collection, assessment, and accountability mechanisms.  In a down economy, with states bleeding jobs and tax revenues, even relatively small sums serve as strong incentives to states.  Even more fascinatingly, Race to the Top’s competitive grant program is structured in such a way as to get states to reform their practices before they even are awarded any money.  </a:t>
            </a:r>
          </a:p>
          <a:p>
            <a:endParaRPr lang="en-US" smtClean="0"/>
          </a:p>
          <a:p>
            <a:r>
              <a:rPr lang="en-US" smtClean="0"/>
              <a:t>Because the grant application requires states to demonstrate that their practices are already in alignment with RTTT’s goals and values, the majority of states have enacted significant educational reforms despite subsequently being turned down for Race to the Top funding altogether.  Given RTTT’s outsize influence, let’s find out a bit about what it actually does, especially with respect to assessment, accountability, and urban schools.</a:t>
            </a:r>
          </a:p>
        </p:txBody>
      </p:sp>
      <p:sp>
        <p:nvSpPr>
          <p:cNvPr id="79875" name="Slide Number Placeholder 3"/>
          <p:cNvSpPr>
            <a:spLocks noGrp="1"/>
          </p:cNvSpPr>
          <p:nvPr>
            <p:ph type="sldNum" sz="quarter" idx="5"/>
          </p:nvPr>
        </p:nvSpPr>
        <p:spPr>
          <a:noFill/>
        </p:spPr>
        <p:txBody>
          <a:bodyPr/>
          <a:lstStyle/>
          <a:p>
            <a:fld id="{90F23BA3-8D8E-4FBE-A667-F96B02528F6F}" type="slidenum">
              <a:rPr lang="en-US" smtClean="0"/>
              <a:pPr/>
              <a:t>32</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p:cNvSpPr>
          <p:nvPr>
            <p:ph type="sldImg"/>
          </p:nvPr>
        </p:nvSpPr>
        <p:spPr>
          <a:ln/>
        </p:spPr>
      </p:sp>
      <p:sp>
        <p:nvSpPr>
          <p:cNvPr id="81922" name="Notes Placeholder 2"/>
          <p:cNvSpPr>
            <a:spLocks noGrp="1"/>
          </p:cNvSpPr>
          <p:nvPr>
            <p:ph type="body" idx="1"/>
            <p:custDataLst>
              <p:tags r:id="rId1"/>
            </p:custDataLst>
          </p:nvPr>
        </p:nvSpPr>
        <p:spPr>
          <a:noFill/>
          <a:ln/>
        </p:spPr>
        <p:txBody>
          <a:bodyPr/>
          <a:lstStyle/>
          <a:p>
            <a:r>
              <a:rPr lang="en-US" smtClean="0"/>
              <a:t>RTTT has four main goals.  They are to get states to:</a:t>
            </a:r>
          </a:p>
          <a:p>
            <a:pPr marL="628650" lvl="1" indent="-171450">
              <a:buFontTx/>
              <a:buChar char="•"/>
            </a:pPr>
            <a:r>
              <a:rPr lang="en-US" smtClean="0"/>
              <a:t>Adopt standards and assessments that prepare students to succeed in college, the workplace, and the global economy </a:t>
            </a:r>
          </a:p>
          <a:p>
            <a:pPr marL="628650" lvl="1" indent="-171450">
              <a:buFontTx/>
              <a:buChar char="•"/>
            </a:pPr>
            <a:r>
              <a:rPr lang="en-US" smtClean="0"/>
              <a:t>Build data systems that measure student growth and success and inform teachers and principals about how they can improve instruction</a:t>
            </a:r>
          </a:p>
          <a:p>
            <a:pPr marL="628650" lvl="1" indent="-171450">
              <a:buFontTx/>
              <a:buChar char="•"/>
            </a:pPr>
            <a:r>
              <a:rPr lang="en-US" smtClean="0"/>
              <a:t>Recruit, develop, reward, and retain effective teachers and principals especially in high-need schools; and </a:t>
            </a:r>
          </a:p>
          <a:p>
            <a:pPr marL="628650" lvl="1" indent="-171450">
              <a:buFontTx/>
              <a:buChar char="•"/>
            </a:pPr>
            <a:r>
              <a:rPr lang="en-US" smtClean="0"/>
              <a:t>Turn around lowest-achieving schools</a:t>
            </a:r>
          </a:p>
          <a:p>
            <a:r>
              <a:rPr lang="en-US" smtClean="0"/>
              <a:t>Let's look at what each of these means in turn.</a:t>
            </a:r>
          </a:p>
          <a:p>
            <a:endParaRPr lang="en-US" smtClean="0"/>
          </a:p>
          <a:p>
            <a:endParaRPr lang="en-US" smtClean="0"/>
          </a:p>
          <a:p>
            <a:r>
              <a:rPr lang="en-US" smtClean="0"/>
              <a:t>http://www.corestandards.org/In-the-states</a:t>
            </a:r>
          </a:p>
          <a:p>
            <a:r>
              <a:rPr lang="en-US" smtClean="0"/>
              <a:t>http://www2.ed.gov/programs/racetothetop/index.html</a:t>
            </a:r>
          </a:p>
          <a:p>
            <a:endParaRPr lang="en-US" smtClean="0"/>
          </a:p>
        </p:txBody>
      </p:sp>
      <p:sp>
        <p:nvSpPr>
          <p:cNvPr id="81923" name="Slide Number Placeholder 3"/>
          <p:cNvSpPr>
            <a:spLocks noGrp="1"/>
          </p:cNvSpPr>
          <p:nvPr>
            <p:ph type="sldNum" sz="quarter" idx="5"/>
          </p:nvPr>
        </p:nvSpPr>
        <p:spPr>
          <a:noFill/>
        </p:spPr>
        <p:txBody>
          <a:bodyPr/>
          <a:lstStyle/>
          <a:p>
            <a:fld id="{2C860927-2827-4EC2-A5EA-65AFDBE424AB}" type="slidenum">
              <a:rPr lang="en-US" smtClean="0"/>
              <a:pPr/>
              <a:t>33</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p:cNvSpPr>
          <p:nvPr>
            <p:ph type="sldImg"/>
          </p:nvPr>
        </p:nvSpPr>
        <p:spPr>
          <a:ln/>
        </p:spPr>
      </p:sp>
      <p:sp>
        <p:nvSpPr>
          <p:cNvPr id="83970" name="Notes Placeholder 2"/>
          <p:cNvSpPr>
            <a:spLocks noGrp="1"/>
          </p:cNvSpPr>
          <p:nvPr>
            <p:ph type="body" idx="1"/>
            <p:custDataLst>
              <p:tags r:id="rId1"/>
            </p:custDataLst>
          </p:nvPr>
        </p:nvSpPr>
        <p:spPr>
          <a:noFill/>
          <a:ln/>
        </p:spPr>
        <p:txBody>
          <a:bodyPr/>
          <a:lstStyle/>
          <a:p>
            <a:r>
              <a:rPr lang="en-US" smtClean="0"/>
              <a:t>Race to the Top sets two priorities with regard to standards and assessments.  </a:t>
            </a:r>
          </a:p>
          <a:p>
            <a:r>
              <a:rPr lang="en-US" smtClean="0"/>
              <a:t> </a:t>
            </a:r>
          </a:p>
          <a:p>
            <a:r>
              <a:rPr lang="en-US" smtClean="0"/>
              <a:t>First, it demands that states demonstrate their ability to participate in a consortium with other states in order to adopt a common set of K-12 standards that are internationally benchmarked. These, of course, are the Common Core Standards that I discussed in the last e-lecture, and that not coincidentally over 40 states have adopted as of January 2011.</a:t>
            </a:r>
          </a:p>
          <a:p>
            <a:r>
              <a:rPr lang="en-US" smtClean="0"/>
              <a:t> </a:t>
            </a:r>
          </a:p>
          <a:p>
            <a:r>
              <a:rPr lang="en-US" smtClean="0"/>
              <a:t>Second, Race to the Top expects states to develop and implement common, high-quality assessments aligned with these common standards.  This means that there will soon be multi-state, criterion-referenced assessments that will enable comparative evaluation not only within states but across states, too. Given the overwhelming history of local control of schools in the United States, it is astonishing both that so many states are signing on to what may eventually amount to a national curriculum and assessment system, and that there is so little public outcry. This is not to disparage either national curricula or national assessments.  But it is to note that this move represents a fundamental shift in educational control away from state and local authorities</a:t>
            </a:r>
          </a:p>
        </p:txBody>
      </p:sp>
      <p:sp>
        <p:nvSpPr>
          <p:cNvPr id="83971" name="Slide Number Placeholder 3"/>
          <p:cNvSpPr>
            <a:spLocks noGrp="1"/>
          </p:cNvSpPr>
          <p:nvPr>
            <p:ph type="sldNum" sz="quarter" idx="5"/>
          </p:nvPr>
        </p:nvSpPr>
        <p:spPr>
          <a:noFill/>
        </p:spPr>
        <p:txBody>
          <a:bodyPr/>
          <a:lstStyle/>
          <a:p>
            <a:fld id="{259F34EF-B68A-45B3-9EA9-A2DDA2F1070B}" type="slidenum">
              <a:rPr lang="en-US" smtClean="0"/>
              <a:pPr/>
              <a:t>34</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p:cNvSpPr>
          <p:nvPr>
            <p:ph type="sldImg"/>
          </p:nvPr>
        </p:nvSpPr>
        <p:spPr>
          <a:ln/>
        </p:spPr>
      </p:sp>
      <p:sp>
        <p:nvSpPr>
          <p:cNvPr id="86018" name="Notes Placeholder 2"/>
          <p:cNvSpPr>
            <a:spLocks noGrp="1"/>
          </p:cNvSpPr>
          <p:nvPr>
            <p:ph type="body" idx="1"/>
            <p:custDataLst>
              <p:tags r:id="rId1"/>
            </p:custDataLst>
          </p:nvPr>
        </p:nvSpPr>
        <p:spPr>
          <a:noFill/>
          <a:ln/>
        </p:spPr>
        <p:txBody>
          <a:bodyPr/>
          <a:lstStyle/>
          <a:p>
            <a:r>
              <a:rPr lang="en-US" smtClean="0">
                <a:solidFill>
                  <a:srgbClr val="000000"/>
                </a:solidFill>
                <a:latin typeface="Calibri" pitchFamily="34" charset="0"/>
                <a:ea typeface="Times New Roman" pitchFamily="18" charset="0"/>
                <a:cs typeface="Calibri" pitchFamily="34" charset="0"/>
              </a:rPr>
              <a:t>Race to the Top also has two priorities with respect to states' collection and use of educational data. </a:t>
            </a:r>
            <a:endParaRPr lang="en-US" smtClean="0">
              <a:solidFill>
                <a:srgbClr val="000000"/>
              </a:solidFill>
              <a:ea typeface="Times New Roman" pitchFamily="18" charset="0"/>
              <a:cs typeface="Calibri" pitchFamily="34" charset="0"/>
            </a:endParaRPr>
          </a:p>
          <a:p>
            <a:r>
              <a:rPr lang="en-US" smtClean="0">
                <a:solidFill>
                  <a:srgbClr val="000000"/>
                </a:solidFill>
                <a:latin typeface="Calibri"/>
                <a:ea typeface="Times New Roman" pitchFamily="18" charset="0"/>
                <a:cs typeface="Calibri" pitchFamily="34" charset="0"/>
              </a:rPr>
              <a:t> </a:t>
            </a:r>
            <a:r>
              <a:rPr lang="en-US" smtClean="0">
                <a:solidFill>
                  <a:srgbClr val="000000"/>
                </a:solidFill>
                <a:ea typeface="Times New Roman" pitchFamily="18" charset="0"/>
                <a:cs typeface="Calibri" pitchFamily="34" charset="0"/>
              </a:rPr>
              <a:t> </a:t>
            </a:r>
            <a:endParaRPr lang="en-US" smtClean="0">
              <a:solidFill>
                <a:srgbClr val="000000"/>
              </a:solidFill>
              <a:latin typeface="Calibri" pitchFamily="34" charset="0"/>
              <a:ea typeface="Times New Roman" pitchFamily="18" charset="0"/>
              <a:cs typeface="Calibri" pitchFamily="34" charset="0"/>
            </a:endParaRPr>
          </a:p>
          <a:p>
            <a:r>
              <a:rPr lang="en-US" smtClean="0">
                <a:solidFill>
                  <a:srgbClr val="000000"/>
                </a:solidFill>
                <a:latin typeface="Calibri" pitchFamily="34" charset="0"/>
                <a:ea typeface="Times New Roman" pitchFamily="18" charset="0"/>
                <a:cs typeface="Calibri" pitchFamily="34" charset="0"/>
              </a:rPr>
              <a:t>First, states must demonstrate their ability to implement a statewide longitudinal data system that tracks kids ideally from kindergarten through college. This databank is intended to be able to keep track of kids even as they move schools and districts within the state. It is expected to track students' attendance, grades, test scores, free and reduced price lunch status, promotion and retention history, assigned teachers for each class, special needs designation, English language learner status, graduation status, and even potentially their disciplinary history.  Although the database is built around students as the fundamental unit, it is easy to see how these data can be resorted to turn teachers, academic departments, administrators, schools, and districts into the unit of analysis.  Some states such as Florida and Ohio already maintain comprehensive, statewide, longitudinal data systems.  They are seen as models for other states. One thing such a databank enables, of course, is value-added measurement of educators.  This is one of the major purposes of assembling such a database. </a:t>
            </a:r>
            <a:endParaRPr lang="en-US" smtClean="0">
              <a:solidFill>
                <a:srgbClr val="000000"/>
              </a:solidFill>
              <a:cs typeface="Times New Roman" pitchFamily="18" charset="0"/>
            </a:endParaRPr>
          </a:p>
          <a:p>
            <a:r>
              <a:rPr lang="en-US" smtClean="0">
                <a:solidFill>
                  <a:srgbClr val="000000"/>
                </a:solidFill>
                <a:latin typeface="Calibri"/>
                <a:cs typeface="Times New Roman" pitchFamily="18" charset="0"/>
              </a:rPr>
              <a:t> </a:t>
            </a:r>
            <a:r>
              <a:rPr lang="en-US" smtClean="0">
                <a:solidFill>
                  <a:srgbClr val="000000"/>
                </a:solidFill>
                <a:cs typeface="Times New Roman" pitchFamily="18" charset="0"/>
              </a:rPr>
              <a:t> </a:t>
            </a:r>
            <a:endParaRPr lang="en-US" smtClean="0">
              <a:solidFill>
                <a:srgbClr val="000000"/>
              </a:solidFill>
              <a:latin typeface="Calibri" pitchFamily="34" charset="0"/>
              <a:cs typeface="Times New Roman" pitchFamily="18" charset="0"/>
            </a:endParaRPr>
          </a:p>
          <a:p>
            <a:r>
              <a:rPr lang="en-US" smtClean="0">
                <a:solidFill>
                  <a:srgbClr val="000000"/>
                </a:solidFill>
                <a:latin typeface="Calibri" pitchFamily="34" charset="0"/>
                <a:cs typeface="Times New Roman" pitchFamily="18" charset="0"/>
              </a:rPr>
              <a:t>At the same time, it also enables far more comprehensive research into the causal factors influencing students</a:t>
            </a:r>
            <a:r>
              <a:rPr lang="en-US" smtClean="0">
                <a:solidFill>
                  <a:srgbClr val="000000"/>
                </a:solidFill>
                <a:cs typeface="Times New Roman" pitchFamily="18" charset="0"/>
              </a:rPr>
              <a:t>'</a:t>
            </a:r>
            <a:r>
              <a:rPr lang="en-US" smtClean="0">
                <a:solidFill>
                  <a:srgbClr val="000000"/>
                </a:solidFill>
                <a:latin typeface="Calibri" pitchFamily="34" charset="0"/>
                <a:cs typeface="Times New Roman" pitchFamily="18" charset="0"/>
              </a:rPr>
              <a:t> school success and failure.  Research and development, or R&amp;D, financing in education as a percentage of total educational expenditures is miniscule in comparison to virtually all other sectors.  A database such as this may help rectify this problem in part. </a:t>
            </a:r>
          </a:p>
          <a:p>
            <a:endParaRPr lang="en-US" smtClean="0">
              <a:solidFill>
                <a:srgbClr val="000000"/>
              </a:solidFill>
              <a:latin typeface="Calibri" pitchFamily="34" charset="0"/>
              <a:cs typeface="Times New Roman" pitchFamily="18" charset="0"/>
            </a:endParaRPr>
          </a:p>
          <a:p>
            <a:r>
              <a:rPr lang="en-US" smtClean="0">
                <a:solidFill>
                  <a:srgbClr val="000000"/>
                </a:solidFill>
                <a:latin typeface="Calibri" pitchFamily="34" charset="0"/>
                <a:cs typeface="Times New Roman" pitchFamily="18" charset="0"/>
              </a:rPr>
              <a:t>In addition to retrospective measures such as value added and research assessments, these data systems are intended to be made available to those working with local instructional improvement systems.  In this respect, the data are intended to enable formative assessment and data-driven instruction.  While the first data goal may seem to promote summative accountability, and even punishment, the second data goal seems to promote accountability as a lever of educational change and reform. </a:t>
            </a:r>
          </a:p>
        </p:txBody>
      </p:sp>
      <p:sp>
        <p:nvSpPr>
          <p:cNvPr id="86019" name="Slide Number Placeholder 3"/>
          <p:cNvSpPr>
            <a:spLocks noGrp="1"/>
          </p:cNvSpPr>
          <p:nvPr>
            <p:ph type="sldNum" sz="quarter" idx="5"/>
          </p:nvPr>
        </p:nvSpPr>
        <p:spPr>
          <a:noFill/>
        </p:spPr>
        <p:txBody>
          <a:bodyPr/>
          <a:lstStyle/>
          <a:p>
            <a:fld id="{56CFDFF6-CD8D-45F5-BE62-401D73983D5F}" type="slidenum">
              <a:rPr lang="en-US" smtClean="0"/>
              <a:pPr/>
              <a:t>35</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p:cNvSpPr>
            <a:spLocks noGrp="1" noRot="1" noChangeAspect="1"/>
          </p:cNvSpPr>
          <p:nvPr>
            <p:ph type="sldImg"/>
          </p:nvPr>
        </p:nvSpPr>
        <p:spPr>
          <a:ln/>
        </p:spPr>
      </p:sp>
      <p:sp>
        <p:nvSpPr>
          <p:cNvPr id="88066" name="Notes Placeholder 2"/>
          <p:cNvSpPr>
            <a:spLocks noGrp="1"/>
          </p:cNvSpPr>
          <p:nvPr>
            <p:ph type="body" idx="1"/>
            <p:custDataLst>
              <p:tags r:id="rId1"/>
            </p:custDataLst>
          </p:nvPr>
        </p:nvSpPr>
        <p:spPr>
          <a:noFill/>
          <a:ln/>
        </p:spPr>
        <p:txBody>
          <a:bodyPr/>
          <a:lstStyle/>
          <a:p>
            <a:r>
              <a:rPr lang="en-US" smtClean="0"/>
              <a:t>We can see how central accountability is to the driving principles of Race to the Top as we look at its stated goals for teachers and school leaders. Race to the Top demands that </a:t>
            </a:r>
          </a:p>
          <a:p>
            <a:r>
              <a:rPr lang="en-US" smtClean="0"/>
              <a:t> states demonstrate their ability to allow alternative routes to teacher and administrator certification; design and implement evaluation systems for teachers and principals that take into account data on student growth: in other words, value added measurement with strong accountability consequences; develop a plan to distribute "effective" teachers and principals equitably across schools and districts, where "effectiveness" is measured by the above-mentioned evaluation system; and link measures of "effectiveness" to preparation programs and professional development.  </a:t>
            </a:r>
          </a:p>
          <a:p>
            <a:endParaRPr lang="en-US" smtClean="0"/>
          </a:p>
          <a:p>
            <a:r>
              <a:rPr lang="en-US" smtClean="0"/>
              <a:t>This last expectation probably requires some explanation. What this means is that not only teachers and administrators are held accountable, but so are teacher and principal preparation programs. Whether traditional or alternative, teacher prep programs are going to have to start demonstrating that their teachers are in fact delivering effective instruction in the field, as measured by students' performance on standardized tests (and possibly other measures as well).  Louisiana has already started collecting such data and threatening to tie both state funding and certification to the results.  It is fascinating to see how teacher and principal preparation programs are responding; they raise the same concerns about assessing their own programs that educators raise about assessing their schools or classrooms.  </a:t>
            </a:r>
          </a:p>
          <a:p>
            <a:endParaRPr lang="en-US" smtClean="0"/>
          </a:p>
          <a:p>
            <a:r>
              <a:rPr lang="en-US" smtClean="0"/>
              <a:t>Since TEP aims to prepare urban educators, for example, how should the standardized test results of students taught by TEP graduates be compared to those of students taught by graduates of BU or BC, many of whom go into suburban and/or parochial school teaching?  If the program prepares students to enter some of the nation’s most struggling schools, how can or should that be taken into account in assessing the program’s success preparing "effective" teachers and principals?  As you can tell, I think this is totally fascinating stuff—and it will only get more so over the next few years.</a:t>
            </a:r>
          </a:p>
        </p:txBody>
      </p:sp>
      <p:sp>
        <p:nvSpPr>
          <p:cNvPr id="88067" name="Slide Number Placeholder 3"/>
          <p:cNvSpPr>
            <a:spLocks noGrp="1"/>
          </p:cNvSpPr>
          <p:nvPr>
            <p:ph type="sldNum" sz="quarter" idx="5"/>
          </p:nvPr>
        </p:nvSpPr>
        <p:spPr>
          <a:noFill/>
        </p:spPr>
        <p:txBody>
          <a:bodyPr/>
          <a:lstStyle/>
          <a:p>
            <a:fld id="{28157EF0-88ED-49B9-9E74-B0C425F1AEC2}" type="slidenum">
              <a:rPr lang="en-US" smtClean="0"/>
              <a:pPr/>
              <a:t>36</a:t>
            </a:fld>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Slide Image Placeholder 1"/>
          <p:cNvSpPr>
            <a:spLocks noGrp="1" noRot="1" noChangeAspect="1"/>
          </p:cNvSpPr>
          <p:nvPr>
            <p:ph type="sldImg"/>
          </p:nvPr>
        </p:nvSpPr>
        <p:spPr>
          <a:ln/>
        </p:spPr>
      </p:sp>
      <p:sp>
        <p:nvSpPr>
          <p:cNvPr id="90114" name="Notes Placeholder 2"/>
          <p:cNvSpPr>
            <a:spLocks noGrp="1"/>
          </p:cNvSpPr>
          <p:nvPr>
            <p:ph type="body" idx="1"/>
          </p:nvPr>
        </p:nvSpPr>
        <p:spPr>
          <a:noFill/>
          <a:ln/>
        </p:spPr>
        <p:txBody>
          <a:bodyPr/>
          <a:lstStyle/>
          <a:p>
            <a:r>
              <a:rPr lang="en-US" smtClean="0"/>
              <a:t>Finally, Race to the Top also sets expectations specifically with regard to so-called low-achieving schools.</a:t>
            </a:r>
          </a:p>
          <a:p>
            <a:r>
              <a:rPr lang="en-US" smtClean="0"/>
              <a:t> </a:t>
            </a:r>
          </a:p>
          <a:p>
            <a:r>
              <a:rPr lang="en-US" smtClean="0"/>
              <a:t>States have to be able to demonstrate their legal or statutory authority to intervene directly in low-performing schools and districts, rather than merely watching helplessly from the sidelines.</a:t>
            </a:r>
          </a:p>
          <a:p>
            <a:r>
              <a:rPr lang="en-US" smtClean="0"/>
              <a:t> </a:t>
            </a:r>
          </a:p>
          <a:p>
            <a:r>
              <a:rPr lang="en-US" smtClean="0"/>
              <a:t>States also have to be able to identify the lowest performing schools, which the other priorities obviously give the states means of doing, assuming that the data collected in the longitudinal data system is appropriate for identifying the lowest-performing schools.</a:t>
            </a:r>
          </a:p>
          <a:p>
            <a:r>
              <a:rPr lang="en-US" smtClean="0"/>
              <a:t> </a:t>
            </a:r>
          </a:p>
          <a:p>
            <a:r>
              <a:rPr lang="en-US" smtClean="0"/>
              <a:t>Finally, states must commit themselves to implementing one or more of four school intervention models: turnaround model, restart model, school closure model, and transformation model. I'm not going to go into these here, as they take us too far afield from our main focus, and I also don't want to make this lecture any longer than it already is. But I do want to emphasize that again, Race to the Top has very strong accountability mechanisms—sanctions as much as rewards—built in throughout the system.  If you are interested in learning more, the US Department of Education has a lot of information on their designated Race to the Top site.</a:t>
            </a:r>
          </a:p>
        </p:txBody>
      </p:sp>
      <p:sp>
        <p:nvSpPr>
          <p:cNvPr id="90115" name="Slide Number Placeholder 3"/>
          <p:cNvSpPr>
            <a:spLocks noGrp="1"/>
          </p:cNvSpPr>
          <p:nvPr>
            <p:ph type="sldNum" sz="quarter" idx="5"/>
          </p:nvPr>
        </p:nvSpPr>
        <p:spPr>
          <a:noFill/>
        </p:spPr>
        <p:txBody>
          <a:bodyPr/>
          <a:lstStyle/>
          <a:p>
            <a:fld id="{EDB9541A-126A-42FB-A8F4-1E95603B79AD}" type="slidenum">
              <a:rPr lang="en-US" smtClean="0"/>
              <a:pPr/>
              <a:t>37</a:t>
            </a:fld>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Image Placeholder 1"/>
          <p:cNvSpPr>
            <a:spLocks noGrp="1" noRot="1" noChangeAspect="1"/>
          </p:cNvSpPr>
          <p:nvPr>
            <p:ph type="sldImg"/>
          </p:nvPr>
        </p:nvSpPr>
        <p:spPr>
          <a:ln/>
        </p:spPr>
      </p:sp>
      <p:sp>
        <p:nvSpPr>
          <p:cNvPr id="92162" name="Notes Placeholder 2"/>
          <p:cNvSpPr>
            <a:spLocks noGrp="1"/>
          </p:cNvSpPr>
          <p:nvPr>
            <p:ph type="body" idx="1"/>
          </p:nvPr>
        </p:nvSpPr>
        <p:spPr>
          <a:noFill/>
          <a:ln/>
        </p:spPr>
        <p:txBody>
          <a:bodyPr/>
          <a:lstStyle/>
          <a:p>
            <a:r>
              <a:rPr lang="en-US" smtClean="0"/>
              <a:t>What would these e-lectures be without designated pause and think slides? At this point, I suggest that you return to the framing questions in order to assess for yourself how your knowledge, understanding, and perspectives have changed.  Happy thinking, and see you in class!</a:t>
            </a:r>
          </a:p>
        </p:txBody>
      </p:sp>
      <p:sp>
        <p:nvSpPr>
          <p:cNvPr id="92163" name="Slide Number Placeholder 3"/>
          <p:cNvSpPr>
            <a:spLocks noGrp="1"/>
          </p:cNvSpPr>
          <p:nvPr>
            <p:ph type="sldNum" sz="quarter" idx="5"/>
          </p:nvPr>
        </p:nvSpPr>
        <p:spPr>
          <a:noFill/>
        </p:spPr>
        <p:txBody>
          <a:bodyPr/>
          <a:lstStyle/>
          <a:p>
            <a:fld id="{590941C2-B594-4C0B-ADC7-65A67B6FA397}" type="slidenum">
              <a:rPr lang="en-US" smtClean="0"/>
              <a:pPr/>
              <a:t>38</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a:ln/>
        </p:spPr>
      </p:sp>
      <p:sp>
        <p:nvSpPr>
          <p:cNvPr id="22530" name="Notes Placeholder 2"/>
          <p:cNvSpPr>
            <a:spLocks noGrp="1"/>
          </p:cNvSpPr>
          <p:nvPr>
            <p:ph type="body" idx="1"/>
            <p:custDataLst>
              <p:tags r:id="rId1"/>
            </p:custDataLst>
          </p:nvPr>
        </p:nvSpPr>
        <p:spPr>
          <a:noFill/>
          <a:ln/>
        </p:spPr>
        <p:txBody>
          <a:bodyPr/>
          <a:lstStyle/>
          <a:p>
            <a:r>
              <a:rPr lang="en-US" smtClean="0"/>
              <a:t>In the 1980s and early 1990s, all standardized tests that were administered at the school, district, or state level were so-called"off-the-shelf" tests. These were tests like the Stanford, ITBS, and California Achievement Tests that were developed by private companies or nonprofits.  They were designed to assess students’ grade-level knowledge and skills, but they were not aligned with any particular curriculum.  All of these tests were norm referenced, meaning that they compared each individual student to the national sample. Students received scores that showed where they stood in relation to other students in their grade.  A 74, for example, told them that they performed better than 74% of the students at their same grade level who took the test that year across the US. School averages were calculated by averaging student results.  Neither students nor schools received scores that told them how they did on an absolute scale with respect to the knowledge and skills being tested.</a:t>
            </a:r>
          </a:p>
          <a:p>
            <a:r>
              <a:rPr lang="en-US" smtClean="0"/>
              <a:t> </a:t>
            </a:r>
          </a:p>
          <a:p>
            <a:r>
              <a:rPr lang="en-US" smtClean="0"/>
              <a:t>One exception to these nationwide, standardized, norm-referenced tests was a set of minimum competency tests that were developed and implemented in Texas in the late 1970s and early 1980s. These tests were criterion-referenced. Students were compared to a minimum competency standard as opposed to being compared to each other.  Instead of students being arrayed along a bell curve, as occurs with norm-referenced tests, the goal was for all students in Texas to pass these minimum competency tests. They were very unlike today's standardized assessments, however, in that they really did test a fairly minimal level of knowledge and skills, and there was no way for students to distinguish themselves beyond a pass.</a:t>
            </a:r>
          </a:p>
        </p:txBody>
      </p:sp>
      <p:sp>
        <p:nvSpPr>
          <p:cNvPr id="22531" name="Slide Number Placeholder 3"/>
          <p:cNvSpPr>
            <a:spLocks noGrp="1"/>
          </p:cNvSpPr>
          <p:nvPr>
            <p:ph type="sldNum" sz="quarter" idx="5"/>
          </p:nvPr>
        </p:nvSpPr>
        <p:spPr>
          <a:noFill/>
        </p:spPr>
        <p:txBody>
          <a:bodyPr/>
          <a:lstStyle/>
          <a:p>
            <a:fld id="{B3F4F633-D257-495B-AEF9-3C8B6E526919}"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noTextEdit="1"/>
          </p:cNvSpPr>
          <p:nvPr>
            <p:ph type="sldImg"/>
          </p:nvPr>
        </p:nvSpPr>
        <p:spPr>
          <a:ln/>
        </p:spPr>
      </p:sp>
      <p:sp>
        <p:nvSpPr>
          <p:cNvPr id="24578" name="Notes Placeholder 2"/>
          <p:cNvSpPr>
            <a:spLocks noGrp="1"/>
          </p:cNvSpPr>
          <p:nvPr>
            <p:ph type="body" idx="1"/>
            <p:custDataLst>
              <p:tags r:id="rId1"/>
            </p:custDataLst>
          </p:nvPr>
        </p:nvSpPr>
        <p:spPr>
          <a:noFill/>
          <a:ln/>
        </p:spPr>
        <p:txBody>
          <a:bodyPr/>
          <a:lstStyle/>
          <a:p>
            <a:r>
              <a:rPr lang="en-US" smtClean="0"/>
              <a:t>By the mid-to late 1990s it was clear that minimum competency tests on their own were fairly undesirable. Many people were concerned about "dumbing down the curriculum." By teaching to these tests, schools and educators were being drawn into teaching what everybody agreed were extraordinarily basic and below-level skills and knowledge.  Furthermore, minimum competency tests provided no means of distinguishing students or schools from one another beyond the basic pass/fail rate, and they provided no data that would assist with improving instruction.  On a personal note, I grew up in Austin, TX, and attended high school in the mid-80s, so I had to take the “TEAMS” (Texas Educational Assessment of Minimum Skills).  It really was an idiotic test, and in my experience, at least, it really did detract from the rest of the curriculum.  I remember spending 5-10 minutes at the beginning of every class answering utterly frivolous questions posted on the overhead projector before we were allowed to learn anything interesting.</a:t>
            </a:r>
          </a:p>
          <a:p>
            <a:r>
              <a:rPr lang="en-US" smtClean="0"/>
              <a:t> </a:t>
            </a:r>
          </a:p>
          <a:p>
            <a:r>
              <a:rPr lang="en-US" smtClean="0"/>
              <a:t>In response to these concerns, first Texas and then other states began to introduce achievement tests that set higher standards and provided multiple achievement levels from failing to advanced.Also in line with the new concern about students' absolute level of knowledge and skills, as opposed merely to their comparative position, these tests were criterion-referenced rather than norm-referenced.  The aim was for all students to pass the achievement test at a certain level, rather than to find out where any one student fell on the bell curve.</a:t>
            </a:r>
          </a:p>
          <a:p>
            <a:r>
              <a:rPr lang="en-US" smtClean="0"/>
              <a:t> </a:t>
            </a:r>
          </a:p>
          <a:p>
            <a:r>
              <a:rPr lang="en-US" smtClean="0"/>
              <a:t>Since states started to write and adopt curriculum standards around this time, tests also began to be aligned with these new state standards.</a:t>
            </a:r>
          </a:p>
        </p:txBody>
      </p:sp>
      <p:sp>
        <p:nvSpPr>
          <p:cNvPr id="24579" name="Slide Number Placeholder 3"/>
          <p:cNvSpPr>
            <a:spLocks noGrp="1"/>
          </p:cNvSpPr>
          <p:nvPr>
            <p:ph type="sldNum" sz="quarter" idx="5"/>
          </p:nvPr>
        </p:nvSpPr>
        <p:spPr>
          <a:noFill/>
        </p:spPr>
        <p:txBody>
          <a:bodyPr/>
          <a:lstStyle/>
          <a:p>
            <a:fld id="{7382AED9-04DF-443C-93C8-A9A7E9AB87F0}"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a:ln/>
        </p:spPr>
      </p:sp>
      <p:sp>
        <p:nvSpPr>
          <p:cNvPr id="26626" name="Notes Placeholder 2"/>
          <p:cNvSpPr>
            <a:spLocks noGrp="1"/>
          </p:cNvSpPr>
          <p:nvPr>
            <p:ph type="body" idx="1"/>
            <p:custDataLst>
              <p:tags r:id="rId1"/>
            </p:custDataLst>
          </p:nvPr>
        </p:nvSpPr>
        <p:spPr>
          <a:noFill/>
          <a:ln/>
        </p:spPr>
        <p:txBody>
          <a:bodyPr/>
          <a:lstStyle/>
          <a:p>
            <a:r>
              <a:rPr lang="en-US" smtClean="0"/>
              <a:t>Although everyone agreed that these new criterion-referenced assessments were either better than or at least needed complements to such norm-referenced tests as the Stanford and ITBS, state assessment systems nonetheless came in for a huge amount of criticism. </a:t>
            </a:r>
          </a:p>
          <a:p>
            <a:r>
              <a:rPr lang="en-US" smtClean="0"/>
              <a:t> </a:t>
            </a:r>
          </a:p>
          <a:p>
            <a:r>
              <a:rPr lang="en-US" smtClean="0"/>
              <a:t>First of all, they were wildly variable in both quality and rigor. As we will see later on in this lecture, even now states set wildly different standards for basic, proficient, or advanced achievement at each grade level. The tests themselves were (and are) often also of poor quality.  They were often entirely multiple-choice, leaving students few if any opportunities to show their thinking or writing skills. Questions were confusingly written or inappropriate. They were culturally biased, and otherwise failed to test what they presumed to assess.</a:t>
            </a:r>
          </a:p>
          <a:p>
            <a:r>
              <a:rPr lang="en-US" smtClean="0"/>
              <a:t> </a:t>
            </a:r>
          </a:p>
          <a:p>
            <a:r>
              <a:rPr lang="en-US" smtClean="0"/>
              <a:t>Even these new, state-level tests often were not aligned with state standards. This was sometimes because the standards themselves didn't exist. Even when they did, the tests may have been developed prior to the adoption of the standards or in a process that was separate from the standards development process. Hence teachers found themselves teaching according to one set of curricular guidelines but being tested according to different expectations.</a:t>
            </a:r>
          </a:p>
          <a:p>
            <a:r>
              <a:rPr lang="en-US" smtClean="0"/>
              <a:t> </a:t>
            </a:r>
          </a:p>
          <a:p>
            <a:r>
              <a:rPr lang="en-US" smtClean="0"/>
              <a:t>State assessment systems also came under scrutiny because they held students accountable for achievement but they did not hold educators for school similarly accountable. States passed laws, for example, that made graduation contingent on passing the test, but they provided no supports, incentives, or sanctions for teachers or schools whose students regularly failed these tests. Student achievement was entirely students' own problem.</a:t>
            </a:r>
          </a:p>
          <a:p>
            <a:r>
              <a:rPr lang="en-US" smtClean="0"/>
              <a:t> </a:t>
            </a:r>
          </a:p>
          <a:p>
            <a:r>
              <a:rPr lang="en-US" smtClean="0"/>
              <a:t>Finally, state assessment systems were and are criticized for giving information after the fact about what kids know and are able to do, but not giving useful information to guide instruction and increase learning.</a:t>
            </a:r>
          </a:p>
        </p:txBody>
      </p:sp>
      <p:sp>
        <p:nvSpPr>
          <p:cNvPr id="26627" name="Slide Number Placeholder 3"/>
          <p:cNvSpPr>
            <a:spLocks noGrp="1"/>
          </p:cNvSpPr>
          <p:nvPr>
            <p:ph type="sldNum" sz="quarter" idx="5"/>
          </p:nvPr>
        </p:nvSpPr>
        <p:spPr>
          <a:noFill/>
        </p:spPr>
        <p:txBody>
          <a:bodyPr/>
          <a:lstStyle/>
          <a:p>
            <a:fld id="{56D5346C-6D2C-4DD1-9195-783EF40F8406}"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a:ln/>
        </p:spPr>
      </p:sp>
      <p:sp>
        <p:nvSpPr>
          <p:cNvPr id="28674" name="Notes Placeholder 2"/>
          <p:cNvSpPr>
            <a:spLocks noGrp="1"/>
          </p:cNvSpPr>
          <p:nvPr>
            <p:ph type="body" idx="1"/>
            <p:custDataLst>
              <p:tags r:id="rId1"/>
            </p:custDataLst>
          </p:nvPr>
        </p:nvSpPr>
        <p:spPr>
          <a:noFill/>
          <a:ln/>
        </p:spPr>
        <p:txBody>
          <a:bodyPr/>
          <a:lstStyle/>
          <a:p>
            <a:r>
              <a:rPr lang="en-US" smtClean="0"/>
              <a:t>In this respect, state-level accountability systems were often used to punish students, rather than to give educators or even students and families themselves tools to change. Even now that assessment systems are being used to hold teachers and school and district administrators accountable for students' successes and failures, they are still often deployed as bludgeons designed to punish educators. Teachers and administrators whose students fail the tests are threatened with loss of merit pay, being transferred, or even being fired. </a:t>
            </a:r>
          </a:p>
        </p:txBody>
      </p:sp>
      <p:sp>
        <p:nvSpPr>
          <p:cNvPr id="28675" name="Slide Number Placeholder 3"/>
          <p:cNvSpPr>
            <a:spLocks noGrp="1"/>
          </p:cNvSpPr>
          <p:nvPr>
            <p:ph type="sldNum" sz="quarter" idx="5"/>
          </p:nvPr>
        </p:nvSpPr>
        <p:spPr>
          <a:noFill/>
        </p:spPr>
        <p:txBody>
          <a:bodyPr/>
          <a:lstStyle/>
          <a:p>
            <a:fld id="{FB6FEB91-4E5C-459B-A077-0E23FAAB89A5}"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a:ln/>
        </p:spPr>
      </p:sp>
      <p:sp>
        <p:nvSpPr>
          <p:cNvPr id="30722" name="Notes Placeholder 2"/>
          <p:cNvSpPr>
            <a:spLocks noGrp="1"/>
          </p:cNvSpPr>
          <p:nvPr>
            <p:ph type="body" idx="1"/>
          </p:nvPr>
        </p:nvSpPr>
        <p:spPr>
          <a:noFill/>
          <a:ln/>
        </p:spPr>
        <p:txBody>
          <a:bodyPr/>
          <a:lstStyle/>
          <a:p>
            <a:r>
              <a:rPr lang="en-US" smtClean="0"/>
              <a:t>Another way that accountability may be used is as a lever of change. Assessment and accountability systems are used to diagnose strengths and weaknesses and give people both information and incentives to make needed changes.  Many advocates of state-level assessment and accountability systems have argued that in shifting from minimum competency tests to more complex and data-rich assessments, they are providing exactly the levers of change that educators, students, and members of the general public need.  Punishment itself, of course, can be seen as a powerful motivator and hence as a significant lever of change. </a:t>
            </a:r>
          </a:p>
          <a:p>
            <a:endParaRPr lang="en-US" smtClean="0"/>
          </a:p>
          <a:p>
            <a:r>
              <a:rPr lang="en-US" smtClean="0"/>
              <a:t>Many people agree, however, that both students and educators who fail do so not merely because they lack the will to succeed. It's not that teachers or students are sitting back in their desks and eating bonbons until they are held accountable and suddenly do the hard but effective work that they knew how to do all along.  Rather, those who fail assessments and suffer punishment via the accountability system probably lack the knowledge, skills, and/or resources to succeed. This is why those who advocate accountability mechanisms as essential levers of change emphasize the positive components of accountability, not just the negative; it is also why they emphasize the significance of assessment for providing data that can productively drive instruction or school reform.  As researchers such as Richard Elmore point out, however, neither data nor positive incentives themselves can drive effective educational change any better than fear of punishment can.  If someone doesn’t already know how to do things better than she’s doing them (and why would she, since presumably then she’d already have changed her practices?), then even the most data-rich accountability system will fail to promote meaningful change.</a:t>
            </a:r>
          </a:p>
        </p:txBody>
      </p:sp>
      <p:sp>
        <p:nvSpPr>
          <p:cNvPr id="30723" name="Slide Number Placeholder 3"/>
          <p:cNvSpPr>
            <a:spLocks noGrp="1"/>
          </p:cNvSpPr>
          <p:nvPr>
            <p:ph type="sldNum" sz="quarter" idx="5"/>
          </p:nvPr>
        </p:nvSpPr>
        <p:spPr>
          <a:noFill/>
        </p:spPr>
        <p:txBody>
          <a:bodyPr/>
          <a:lstStyle/>
          <a:p>
            <a:fld id="{B80DDBE7-8A94-4F72-82C5-CCFC01AF3610}"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a:ln/>
        </p:spPr>
      </p:sp>
      <p:sp>
        <p:nvSpPr>
          <p:cNvPr id="32770" name="Notes Placeholder 2"/>
          <p:cNvSpPr>
            <a:spLocks noGrp="1"/>
          </p:cNvSpPr>
          <p:nvPr>
            <p:ph type="body" idx="1"/>
          </p:nvPr>
        </p:nvSpPr>
        <p:spPr>
          <a:noFill/>
          <a:ln/>
        </p:spPr>
        <p:txBody>
          <a:bodyPr/>
          <a:lstStyle/>
          <a:p>
            <a:pPr eaLnBrk="1" hangingPunct="1"/>
            <a:r>
              <a:rPr lang="en-US" smtClean="0"/>
              <a:t>As always, I suggest that you take some time to pause and think about what you've learned and what you still need to know. You may want to reflect on these questions, or on others that have occurred to you as you've been listening thus far.</a:t>
            </a:r>
          </a:p>
        </p:txBody>
      </p:sp>
      <p:sp>
        <p:nvSpPr>
          <p:cNvPr id="32771" name="Slide Number Placeholder 3"/>
          <p:cNvSpPr>
            <a:spLocks noGrp="1"/>
          </p:cNvSpPr>
          <p:nvPr>
            <p:ph type="sldNum" sz="quarter" idx="5"/>
          </p:nvPr>
        </p:nvSpPr>
        <p:spPr>
          <a:noFill/>
        </p:spPr>
        <p:txBody>
          <a:bodyPr/>
          <a:lstStyle/>
          <a:p>
            <a:fld id="{D680C942-C04F-4FBA-B673-D7FB96480BFE}"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51B1E17-76A7-46A2-95DA-2986CB36EDC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82CB884-C374-4004-BF9B-51FF21F5803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9384BA8-0DDA-4247-A6A2-C52208B712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4B9B787-BAC2-42AE-AFBF-A08940B80DE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38A1267-AABC-421F-9F0A-E998042F3E1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A016F17-6BF7-4411-A814-680779EF898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FC16B0A-BBDE-4ED8-8642-C26B9B76B1F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3D19B61-BE14-4161-ACE3-1FCDEDFEECF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A2B9073-C569-4567-B156-D20F434F7DF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52A9937-3E34-4684-94DD-BFE8A72A390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FF72B08-8354-4B1C-8130-D4BE92FF36C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6757E7B0-8834-427F-ADEC-AC85B576F41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1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24.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6.xml"/><Relationship Id="rId1" Type="http://schemas.openxmlformats.org/officeDocument/2006/relationships/tags" Target="../tags/tag25.xml"/><Relationship Id="rId5" Type="http://schemas.openxmlformats.org/officeDocument/2006/relationships/image" Target="../media/image4.emf"/><Relationship Id="rId4"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8.xml"/><Relationship Id="rId1" Type="http://schemas.openxmlformats.org/officeDocument/2006/relationships/tags" Target="../tags/tag27.xml"/><Relationship Id="rId5" Type="http://schemas.openxmlformats.org/officeDocument/2006/relationships/image" Target="../media/image5.png"/><Relationship Id="rId4"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0.xml"/><Relationship Id="rId1" Type="http://schemas.openxmlformats.org/officeDocument/2006/relationships/tags" Target="../tags/tag29.xml"/><Relationship Id="rId5" Type="http://schemas.openxmlformats.org/officeDocument/2006/relationships/image" Target="../media/image6.wmf"/><Relationship Id="rId4"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2.xml"/><Relationship Id="rId1" Type="http://schemas.openxmlformats.org/officeDocument/2006/relationships/tags" Target="../tags/tag31.xml"/><Relationship Id="rId5" Type="http://schemas.openxmlformats.org/officeDocument/2006/relationships/image" Target="../media/image7.wmf"/><Relationship Id="rId4"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4.xml"/><Relationship Id="rId1" Type="http://schemas.openxmlformats.org/officeDocument/2006/relationships/tags" Target="../tags/tag33.xml"/><Relationship Id="rId5" Type="http://schemas.openxmlformats.org/officeDocument/2006/relationships/image" Target="../media/image8.wmf"/><Relationship Id="rId4"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image" Target="../media/image9.png"/><Relationship Id="rId4"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image" Target="../media/image10.png"/><Relationship Id="rId4"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xml"/><Relationship Id="rId1" Type="http://schemas.openxmlformats.org/officeDocument/2006/relationships/tags" Target="../tags/tag39.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tags" Target="../tags/tag40.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tags" Target="../tags/tag4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tags" Target="../tags/tag43.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44.xml"/><Relationship Id="rId5" Type="http://schemas.openxmlformats.org/officeDocument/2006/relationships/hyperlink" Target="http://www.betterhighschools.org/docs/NHSC_FirstYearofHighSchool_032807_000.pdf" TargetMode="External"/><Relationship Id="rId4" Type="http://schemas.openxmlformats.org/officeDocument/2006/relationships/hyperlink" Target="http://www.nsf.gov/statistics/seind08/c1/c1s6.htm" TargetMode="Externa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6.xml"/><Relationship Id="rId1" Type="http://schemas.openxmlformats.org/officeDocument/2006/relationships/tags" Target="../tags/tag46.xml"/><Relationship Id="rId4" Type="http://schemas.openxmlformats.org/officeDocument/2006/relationships/hyperlink" Target="http://www.doe.mass.edu/infoservices/reports/gradrates/" TargetMode="Externa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47.xml"/><Relationship Id="rId4" Type="http://schemas.openxmlformats.org/officeDocument/2006/relationships/image" Target="../media/image3.wmf"/></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50.xml"/><Relationship Id="rId4" Type="http://schemas.openxmlformats.org/officeDocument/2006/relationships/hyperlink" Target="http://www.brookings.edu/~/media/Files/rc/reports/2010/1117_evaluating_teachers/1117_evaluating_teachers.pdf" TargetMode="Externa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4.xml"/><Relationship Id="rId1" Type="http://schemas.openxmlformats.org/officeDocument/2006/relationships/tags" Target="../tags/tag5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1.xml"/><Relationship Id="rId1" Type="http://schemas.openxmlformats.org/officeDocument/2006/relationships/tags" Target="../tags/tag54.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tags" Target="../tags/tag55.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ags" Target="../tags/tag57.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tags" Target="../tags/tag59.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tags" Target="../tags/tag61.xml"/></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4.xml"/><Relationship Id="rId1" Type="http://schemas.openxmlformats.org/officeDocument/2006/relationships/tags" Target="../tags/tag63.xml"/><Relationship Id="rId4"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tags" Target="../tags/tag65.x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7.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image" Target="../media/image1.wmf"/><Relationship Id="rId5" Type="http://schemas.openxmlformats.org/officeDocument/2006/relationships/notesSlide" Target="../notesSlides/notesSlide7.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image" Target="../media/image2.wmf"/><Relationship Id="rId5" Type="http://schemas.openxmlformats.org/officeDocument/2006/relationships/notesSlide" Target="../notesSlides/notesSlide8.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5800" y="685800"/>
            <a:ext cx="7772400" cy="5486400"/>
          </a:xfrm>
        </p:spPr>
        <p:txBody>
          <a:bodyPr/>
          <a:lstStyle/>
          <a:p>
            <a:pPr eaLnBrk="1" hangingPunct="1"/>
            <a:r>
              <a:rPr lang="en-US" sz="6000" smtClean="0">
                <a:solidFill>
                  <a:schemeClr val="hlink"/>
                </a:solidFill>
              </a:rPr>
              <a:t>Accountability and Assessment: </a:t>
            </a:r>
            <a:br>
              <a:rPr lang="en-US" sz="6000" smtClean="0">
                <a:solidFill>
                  <a:schemeClr val="hlink"/>
                </a:solidFill>
              </a:rPr>
            </a:br>
            <a:r>
              <a:rPr lang="en-US" sz="6000" smtClean="0">
                <a:solidFill>
                  <a:srgbClr val="00CC99"/>
                </a:solidFill>
              </a:rPr>
              <a:t>From “A Nation at Risk” </a:t>
            </a:r>
            <a:r>
              <a:rPr lang="en-US" sz="6000" smtClean="0">
                <a:solidFill>
                  <a:srgbClr val="00CC99"/>
                </a:solidFill>
                <a:latin typeface="Wingdings" pitchFamily="2" charset="2"/>
                <a:sym typeface="Wingdings" pitchFamily="2" charset="2"/>
              </a:rPr>
              <a:t></a:t>
            </a:r>
            <a:r>
              <a:rPr lang="en-US" sz="6000" smtClean="0">
                <a:solidFill>
                  <a:srgbClr val="00CC99"/>
                </a:solidFill>
              </a:rPr>
              <a:t> NCLB </a:t>
            </a:r>
            <a:r>
              <a:rPr lang="en-US" sz="6000" smtClean="0">
                <a:solidFill>
                  <a:srgbClr val="00CC99"/>
                </a:solidFill>
                <a:latin typeface="Wingdings" pitchFamily="2" charset="2"/>
                <a:sym typeface="Wingdings" pitchFamily="2" charset="2"/>
              </a:rPr>
              <a:t></a:t>
            </a:r>
            <a:r>
              <a:rPr lang="en-US" sz="6000" smtClean="0">
                <a:solidFill>
                  <a:srgbClr val="00CC99"/>
                </a:solidFill>
                <a:sym typeface="Wingdings" pitchFamily="2" charset="2"/>
              </a:rPr>
              <a:t> Race to the Top</a:t>
            </a:r>
            <a:endParaRPr lang="en-US" sz="6000" smtClean="0">
              <a:solidFill>
                <a:srgbClr val="00CC99"/>
              </a:solidFill>
            </a:endParaRP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5"/>
          <p:cNvSpPr>
            <a:spLocks noGrp="1"/>
          </p:cNvSpPr>
          <p:nvPr>
            <p:ph type="ctrTitle"/>
          </p:nvPr>
        </p:nvSpPr>
        <p:spPr/>
        <p:txBody>
          <a:bodyPr/>
          <a:lstStyle/>
          <a:p>
            <a:r>
              <a:rPr lang="en-US" sz="19900" smtClean="0"/>
              <a:t>NCLB</a:t>
            </a:r>
            <a:br>
              <a:rPr lang="en-US" sz="19900" smtClean="0"/>
            </a:br>
            <a:r>
              <a:rPr lang="en-US" sz="3600" smtClean="0"/>
              <a:t>(No Child Left Behind)</a:t>
            </a:r>
            <a:endParaRPr lang="en-US" smtClean="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457200" y="0"/>
            <a:ext cx="8229600" cy="1143000"/>
          </a:xfrm>
        </p:spPr>
        <p:txBody>
          <a:bodyPr/>
          <a:lstStyle/>
          <a:p>
            <a:pPr eaLnBrk="1" hangingPunct="1"/>
            <a:r>
              <a:rPr lang="en-US" smtClean="0">
                <a:solidFill>
                  <a:srgbClr val="009999"/>
                </a:solidFill>
              </a:rPr>
              <a:t>Major</a:t>
            </a:r>
            <a:r>
              <a:rPr lang="en-US" smtClean="0">
                <a:solidFill>
                  <a:schemeClr val="hlink"/>
                </a:solidFill>
              </a:rPr>
              <a:t> NCLB Requirements:</a:t>
            </a:r>
          </a:p>
        </p:txBody>
      </p:sp>
      <p:sp>
        <p:nvSpPr>
          <p:cNvPr id="16387" name="Rectangle 3"/>
          <p:cNvSpPr>
            <a:spLocks noGrp="1" noChangeArrowheads="1"/>
          </p:cNvSpPr>
          <p:nvPr>
            <p:ph type="body" idx="1"/>
          </p:nvPr>
        </p:nvSpPr>
        <p:spPr>
          <a:xfrm>
            <a:off x="228600" y="1219200"/>
            <a:ext cx="8686800" cy="5486400"/>
          </a:xfrm>
        </p:spPr>
        <p:txBody>
          <a:bodyPr/>
          <a:lstStyle/>
          <a:p>
            <a:pPr eaLnBrk="1" hangingPunct="1">
              <a:lnSpc>
                <a:spcPct val="90000"/>
              </a:lnSpc>
            </a:pPr>
            <a:r>
              <a:rPr lang="en-US" sz="2800" smtClean="0"/>
              <a:t>All students (100%) at “proficiency” by 2014 – AYP determined for each subgroup:</a:t>
            </a:r>
          </a:p>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1800" smtClean="0"/>
          </a:p>
          <a:p>
            <a:pPr eaLnBrk="1" hangingPunct="1">
              <a:lnSpc>
                <a:spcPct val="90000"/>
              </a:lnSpc>
            </a:pPr>
            <a:r>
              <a:rPr lang="en-US" sz="2800" smtClean="0"/>
              <a:t>Failure to make AYP in any subgroup = overall school failure to make AYP</a:t>
            </a:r>
          </a:p>
          <a:p>
            <a:pPr eaLnBrk="1" hangingPunct="1">
              <a:lnSpc>
                <a:spcPct val="90000"/>
              </a:lnSpc>
            </a:pPr>
            <a:r>
              <a:rPr lang="en-US" sz="2800" smtClean="0"/>
              <a:t>Progressive sanctions, some including increased funding</a:t>
            </a:r>
          </a:p>
          <a:p>
            <a:pPr eaLnBrk="1" hangingPunct="1">
              <a:lnSpc>
                <a:spcPct val="90000"/>
              </a:lnSpc>
            </a:pPr>
            <a:r>
              <a:rPr lang="en-US" sz="2800" smtClean="0"/>
              <a:t>Reading and math tests every year grades 3-8, once in grade 9 or 10, science at three diff. times</a:t>
            </a:r>
          </a:p>
          <a:p>
            <a:pPr eaLnBrk="1" hangingPunct="1">
              <a:lnSpc>
                <a:spcPct val="90000"/>
              </a:lnSpc>
            </a:pPr>
            <a:r>
              <a:rPr lang="en-US" sz="2800" smtClean="0"/>
              <a:t>Graduation and attendance rates now part of AYP</a:t>
            </a:r>
          </a:p>
        </p:txBody>
      </p:sp>
      <p:grpSp>
        <p:nvGrpSpPr>
          <p:cNvPr id="35843" name="Group 10"/>
          <p:cNvGrpSpPr>
            <a:grpSpLocks/>
          </p:cNvGrpSpPr>
          <p:nvPr/>
        </p:nvGrpSpPr>
        <p:grpSpPr bwMode="auto">
          <a:xfrm>
            <a:off x="1524000" y="2133600"/>
            <a:ext cx="5943600" cy="1066800"/>
            <a:chOff x="1920" y="1680"/>
            <a:chExt cx="3744" cy="672"/>
          </a:xfrm>
        </p:grpSpPr>
        <p:sp>
          <p:nvSpPr>
            <p:cNvPr id="35844" name="Text Box 5"/>
            <p:cNvSpPr txBox="1">
              <a:spLocks noChangeArrowheads="1"/>
            </p:cNvSpPr>
            <p:nvPr/>
          </p:nvSpPr>
          <p:spPr bwMode="auto">
            <a:xfrm>
              <a:off x="2016" y="1776"/>
              <a:ext cx="1920" cy="491"/>
            </a:xfrm>
            <a:prstGeom prst="rect">
              <a:avLst/>
            </a:prstGeom>
            <a:noFill/>
            <a:ln w="9525">
              <a:noFill/>
              <a:miter lim="800000"/>
              <a:headEnd/>
              <a:tailEnd/>
            </a:ln>
          </p:spPr>
          <p:txBody>
            <a:bodyPr>
              <a:spAutoFit/>
            </a:bodyPr>
            <a:lstStyle/>
            <a:p>
              <a:pPr algn="ctr">
                <a:spcBef>
                  <a:spcPct val="50000"/>
                </a:spcBef>
              </a:pPr>
              <a:r>
                <a:rPr lang="en-US">
                  <a:solidFill>
                    <a:srgbClr val="FF0000"/>
                  </a:solidFill>
                </a:rPr>
                <a:t>(100%-current % proficient)</a:t>
              </a:r>
            </a:p>
            <a:p>
              <a:pPr algn="ctr">
                <a:spcBef>
                  <a:spcPct val="50000"/>
                </a:spcBef>
              </a:pPr>
              <a:r>
                <a:rPr lang="en-US">
                  <a:solidFill>
                    <a:srgbClr val="FF0000"/>
                  </a:solidFill>
                </a:rPr>
                <a:t>(2014-current year)</a:t>
              </a:r>
            </a:p>
          </p:txBody>
        </p:sp>
        <p:sp>
          <p:nvSpPr>
            <p:cNvPr id="35845" name="Line 6"/>
            <p:cNvSpPr>
              <a:spLocks noChangeShapeType="1"/>
            </p:cNvSpPr>
            <p:nvPr/>
          </p:nvSpPr>
          <p:spPr bwMode="auto">
            <a:xfrm>
              <a:off x="2064" y="2016"/>
              <a:ext cx="1776" cy="0"/>
            </a:xfrm>
            <a:prstGeom prst="line">
              <a:avLst/>
            </a:prstGeom>
            <a:noFill/>
            <a:ln w="9525">
              <a:solidFill>
                <a:schemeClr val="tx1"/>
              </a:solidFill>
              <a:round/>
              <a:headEnd/>
              <a:tailEnd/>
            </a:ln>
          </p:spPr>
          <p:txBody>
            <a:bodyPr/>
            <a:lstStyle/>
            <a:p>
              <a:endParaRPr lang="en-US"/>
            </a:p>
          </p:txBody>
        </p:sp>
        <p:sp>
          <p:nvSpPr>
            <p:cNvPr id="35846" name="Text Box 7"/>
            <p:cNvSpPr txBox="1">
              <a:spLocks noChangeArrowheads="1"/>
            </p:cNvSpPr>
            <p:nvPr/>
          </p:nvSpPr>
          <p:spPr bwMode="auto">
            <a:xfrm>
              <a:off x="4128" y="1872"/>
              <a:ext cx="1488" cy="231"/>
            </a:xfrm>
            <a:prstGeom prst="rect">
              <a:avLst/>
            </a:prstGeom>
            <a:noFill/>
            <a:ln w="9525">
              <a:noFill/>
              <a:miter lim="800000"/>
              <a:headEnd/>
              <a:tailEnd/>
            </a:ln>
          </p:spPr>
          <p:txBody>
            <a:bodyPr>
              <a:spAutoFit/>
            </a:bodyPr>
            <a:lstStyle/>
            <a:p>
              <a:pPr>
                <a:spcBef>
                  <a:spcPct val="50000"/>
                </a:spcBef>
              </a:pPr>
              <a:r>
                <a:rPr lang="en-US">
                  <a:solidFill>
                    <a:srgbClr val="FF0000"/>
                  </a:solidFill>
                </a:rPr>
                <a:t>% increase expected</a:t>
              </a:r>
            </a:p>
          </p:txBody>
        </p:sp>
        <p:sp>
          <p:nvSpPr>
            <p:cNvPr id="35847" name="Text Box 8"/>
            <p:cNvSpPr txBox="1">
              <a:spLocks noChangeArrowheads="1"/>
            </p:cNvSpPr>
            <p:nvPr/>
          </p:nvSpPr>
          <p:spPr bwMode="auto">
            <a:xfrm>
              <a:off x="3888" y="1872"/>
              <a:ext cx="288" cy="231"/>
            </a:xfrm>
            <a:prstGeom prst="rect">
              <a:avLst/>
            </a:prstGeom>
            <a:noFill/>
            <a:ln w="9525">
              <a:noFill/>
              <a:miter lim="800000"/>
              <a:headEnd/>
              <a:tailEnd/>
            </a:ln>
          </p:spPr>
          <p:txBody>
            <a:bodyPr>
              <a:spAutoFit/>
            </a:bodyPr>
            <a:lstStyle/>
            <a:p>
              <a:pPr algn="ctr">
                <a:spcBef>
                  <a:spcPct val="50000"/>
                </a:spcBef>
              </a:pPr>
              <a:r>
                <a:rPr lang="en-US"/>
                <a:t>=</a:t>
              </a:r>
            </a:p>
          </p:txBody>
        </p:sp>
        <p:sp>
          <p:nvSpPr>
            <p:cNvPr id="35848" name="Rectangle 9"/>
            <p:cNvSpPr>
              <a:spLocks noChangeArrowheads="1"/>
            </p:cNvSpPr>
            <p:nvPr/>
          </p:nvSpPr>
          <p:spPr bwMode="auto">
            <a:xfrm>
              <a:off x="1920" y="1680"/>
              <a:ext cx="3744" cy="672"/>
            </a:xfrm>
            <a:prstGeom prst="rect">
              <a:avLst/>
            </a:prstGeom>
            <a:noFill/>
            <a:ln w="31750">
              <a:solidFill>
                <a:schemeClr val="accent2"/>
              </a:solidFill>
              <a:miter lim="800000"/>
              <a:headEnd/>
              <a:tailEnd/>
            </a:ln>
          </p:spPr>
          <p:txBody>
            <a:bodyPr wrap="none" anchor="ctr"/>
            <a:lstStyle/>
            <a:p>
              <a:endParaRPr lang="en-US"/>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87">
                                            <p:txEl>
                                              <p:pRg st="4" end="4"/>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387">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387">
                                            <p:txEl>
                                              <p:pRg st="6" end="6"/>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38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a:xfrm>
            <a:off x="457200" y="0"/>
            <a:ext cx="8229600" cy="1143000"/>
          </a:xfrm>
        </p:spPr>
        <p:txBody>
          <a:bodyPr/>
          <a:lstStyle/>
          <a:p>
            <a:r>
              <a:rPr lang="en-US" smtClean="0">
                <a:solidFill>
                  <a:srgbClr val="009999"/>
                </a:solidFill>
              </a:rPr>
              <a:t>How NCLB Promotes Equity:</a:t>
            </a:r>
          </a:p>
        </p:txBody>
      </p:sp>
      <p:sp>
        <p:nvSpPr>
          <p:cNvPr id="22531" name="Content Placeholder 2"/>
          <p:cNvSpPr>
            <a:spLocks noGrp="1"/>
          </p:cNvSpPr>
          <p:nvPr>
            <p:ph idx="1"/>
          </p:nvPr>
        </p:nvSpPr>
        <p:spPr>
          <a:xfrm>
            <a:off x="228600" y="1295400"/>
            <a:ext cx="8763000" cy="5334000"/>
          </a:xfrm>
        </p:spPr>
        <p:txBody>
          <a:bodyPr/>
          <a:lstStyle/>
          <a:p>
            <a:pPr>
              <a:spcBef>
                <a:spcPts val="1200"/>
              </a:spcBef>
            </a:pPr>
            <a:r>
              <a:rPr lang="en-US" sz="2800" smtClean="0"/>
              <a:t>Disaggregates scores</a:t>
            </a:r>
          </a:p>
          <a:p>
            <a:pPr>
              <a:spcBef>
                <a:spcPts val="1200"/>
              </a:spcBef>
            </a:pPr>
            <a:r>
              <a:rPr lang="en-US" sz="2800" smtClean="0"/>
              <a:t>Judges schools by their least successful students, not their most successful</a:t>
            </a:r>
          </a:p>
          <a:p>
            <a:pPr>
              <a:spcBef>
                <a:spcPts val="1200"/>
              </a:spcBef>
            </a:pPr>
            <a:r>
              <a:rPr lang="en-US" sz="2800" smtClean="0"/>
              <a:t>Establishes clear and common achievement standards; eliminates between-school and even between-district variation in standards for success</a:t>
            </a:r>
          </a:p>
          <a:p>
            <a:pPr>
              <a:spcBef>
                <a:spcPts val="1200"/>
              </a:spcBef>
            </a:pPr>
            <a:r>
              <a:rPr lang="en-US" sz="2800" smtClean="0"/>
              <a:t>Provides strong incentives for school improvement focused on student achievement</a:t>
            </a:r>
          </a:p>
          <a:p>
            <a:pPr>
              <a:spcBef>
                <a:spcPts val="1200"/>
              </a:spcBef>
            </a:pPr>
            <a:r>
              <a:rPr lang="en-US" sz="2800" smtClean="0"/>
              <a:t>Purportedly offers students/families in failing schools additional options, including to transfer to a non-failing school</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53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53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53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0" y="0"/>
            <a:ext cx="9144000" cy="2286000"/>
          </a:xfrm>
        </p:spPr>
        <p:txBody>
          <a:bodyPr/>
          <a:lstStyle/>
          <a:p>
            <a:r>
              <a:rPr lang="en-US" smtClean="0">
                <a:solidFill>
                  <a:srgbClr val="009999"/>
                </a:solidFill>
              </a:rPr>
              <a:t>Challenges to Equity:</a:t>
            </a:r>
            <a:br>
              <a:rPr lang="en-US" smtClean="0">
                <a:solidFill>
                  <a:srgbClr val="009999"/>
                </a:solidFill>
              </a:rPr>
            </a:br>
            <a:r>
              <a:rPr lang="en-US" smtClean="0">
                <a:solidFill>
                  <a:srgbClr val="009999"/>
                </a:solidFill>
              </a:rPr>
              <a:t>The Threat of Perverse Incentives</a:t>
            </a:r>
          </a:p>
        </p:txBody>
      </p:sp>
      <p:sp>
        <p:nvSpPr>
          <p:cNvPr id="39938" name="Content Placeholder 2"/>
          <p:cNvSpPr>
            <a:spLocks noGrp="1"/>
          </p:cNvSpPr>
          <p:nvPr>
            <p:ph idx="1"/>
          </p:nvPr>
        </p:nvSpPr>
        <p:spPr>
          <a:xfrm>
            <a:off x="2743200" y="2286000"/>
            <a:ext cx="5562600" cy="3382963"/>
          </a:xfrm>
        </p:spPr>
        <p:txBody>
          <a:bodyPr/>
          <a:lstStyle/>
          <a:p>
            <a:pPr>
              <a:spcBef>
                <a:spcPct val="0"/>
              </a:spcBef>
              <a:spcAft>
                <a:spcPts val="1800"/>
              </a:spcAft>
            </a:pPr>
            <a:r>
              <a:rPr lang="en-US" sz="4800" smtClean="0"/>
              <a:t>States</a:t>
            </a:r>
          </a:p>
          <a:p>
            <a:pPr>
              <a:spcBef>
                <a:spcPct val="0"/>
              </a:spcBef>
              <a:spcAft>
                <a:spcPts val="1800"/>
              </a:spcAft>
            </a:pPr>
            <a:r>
              <a:rPr lang="en-US" sz="4800" smtClean="0"/>
              <a:t>Schools</a:t>
            </a:r>
          </a:p>
          <a:p>
            <a:pPr>
              <a:spcBef>
                <a:spcPct val="0"/>
              </a:spcBef>
              <a:spcAft>
                <a:spcPts val="1800"/>
              </a:spcAft>
            </a:pPr>
            <a:r>
              <a:rPr lang="en-US" sz="4800" smtClean="0"/>
              <a:t>Students</a:t>
            </a:r>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4"/>
          <p:cNvSpPr>
            <a:spLocks noGrp="1" noChangeArrowheads="1"/>
          </p:cNvSpPr>
          <p:nvPr>
            <p:ph type="ctrTitle"/>
          </p:nvPr>
        </p:nvSpPr>
        <p:spPr>
          <a:xfrm>
            <a:off x="0" y="1371600"/>
            <a:ext cx="9144000" cy="3429000"/>
          </a:xfrm>
        </p:spPr>
        <p:txBody>
          <a:bodyPr/>
          <a:lstStyle/>
          <a:p>
            <a:pPr eaLnBrk="1" hangingPunct="1"/>
            <a:r>
              <a:rPr lang="en-US" sz="5400" smtClean="0">
                <a:solidFill>
                  <a:schemeClr val="accent2"/>
                </a:solidFill>
              </a:rPr>
              <a:t>Perverse Incentives for States: Lower Standards to Increase Passing Rates</a:t>
            </a:r>
          </a:p>
        </p:txBody>
      </p:sp>
      <p:sp>
        <p:nvSpPr>
          <p:cNvPr id="41986" name="Rectangle 6"/>
          <p:cNvSpPr>
            <a:spLocks noChangeArrowheads="1"/>
          </p:cNvSpPr>
          <p:nvPr/>
        </p:nvSpPr>
        <p:spPr bwMode="auto">
          <a:xfrm>
            <a:off x="2514600" y="6127750"/>
            <a:ext cx="6629400" cy="730250"/>
          </a:xfrm>
          <a:prstGeom prst="rect">
            <a:avLst/>
          </a:prstGeom>
          <a:noFill/>
          <a:ln w="9525">
            <a:noFill/>
            <a:miter lim="800000"/>
            <a:headEnd/>
            <a:tailEnd/>
          </a:ln>
        </p:spPr>
        <p:txBody>
          <a:bodyPr>
            <a:spAutoFit/>
          </a:bodyPr>
          <a:lstStyle/>
          <a:p>
            <a:r>
              <a:rPr lang="en-US" sz="1400"/>
              <a:t>Source for following slides: National Center for Education Statistics (2007). </a:t>
            </a:r>
            <a:r>
              <a:rPr lang="en-US" sz="1400" i="1"/>
              <a:t>Mapping 2005 State Proficiency Standards Onto the NAEP Scales </a:t>
            </a:r>
            <a:r>
              <a:rPr lang="en-US" sz="1400"/>
              <a:t>(NCES 2007-482). U.S. Department of Education. Washington, DC: Author.</a:t>
            </a:r>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3" name="Picture 2"/>
          <p:cNvPicPr>
            <a:picLocks noChangeAspect="1" noChangeArrowheads="1"/>
          </p:cNvPicPr>
          <p:nvPr>
            <p:custDataLst>
              <p:tags r:id="rId2"/>
            </p:custDataLst>
          </p:nvPr>
        </p:nvPicPr>
        <p:blipFill>
          <a:blip r:embed="rId5"/>
          <a:srcRect/>
          <a:stretch>
            <a:fillRect/>
          </a:stretch>
        </p:blipFill>
        <p:spPr bwMode="auto">
          <a:xfrm>
            <a:off x="762000" y="-88900"/>
            <a:ext cx="6275388" cy="7632700"/>
          </a:xfrm>
          <a:prstGeom prst="rect">
            <a:avLst/>
          </a:prstGeom>
          <a:noFill/>
          <a:ln w="9525">
            <a:noFill/>
            <a:miter lim="800000"/>
            <a:headEnd/>
            <a:tailEnd/>
          </a:ln>
        </p:spPr>
      </p:pic>
      <p:sp>
        <p:nvSpPr>
          <p:cNvPr id="30723" name="Rectangle 3"/>
          <p:cNvSpPr>
            <a:spLocks noChangeArrowheads="1"/>
          </p:cNvSpPr>
          <p:nvPr/>
        </p:nvSpPr>
        <p:spPr bwMode="auto">
          <a:xfrm>
            <a:off x="4648200" y="304800"/>
            <a:ext cx="838200" cy="6324600"/>
          </a:xfrm>
          <a:prstGeom prst="rect">
            <a:avLst/>
          </a:prstGeom>
          <a:solidFill>
            <a:srgbClr val="FFFF00">
              <a:alpha val="30196"/>
            </a:srgbClr>
          </a:solidFill>
          <a:ln w="9525">
            <a:noFill/>
            <a:miter lim="800000"/>
            <a:headEnd/>
            <a:tailEnd/>
          </a:ln>
        </p:spPr>
        <p:txBody>
          <a:bodyPr wrap="none" anchor="ctr"/>
          <a:lstStyle/>
          <a:p>
            <a:endParaRPr lang="en-US"/>
          </a:p>
        </p:txBody>
      </p:sp>
      <p:sp>
        <p:nvSpPr>
          <p:cNvPr id="30724" name="Rectangle 4"/>
          <p:cNvSpPr>
            <a:spLocks noChangeArrowheads="1"/>
          </p:cNvSpPr>
          <p:nvPr/>
        </p:nvSpPr>
        <p:spPr bwMode="auto">
          <a:xfrm>
            <a:off x="5016500" y="5842000"/>
            <a:ext cx="381000" cy="152400"/>
          </a:xfrm>
          <a:prstGeom prst="rect">
            <a:avLst/>
          </a:prstGeom>
          <a:noFill/>
          <a:ln w="22225">
            <a:solidFill>
              <a:schemeClr val="hlink"/>
            </a:solidFill>
            <a:miter lim="800000"/>
            <a:headEnd/>
            <a:tailEnd/>
          </a:ln>
        </p:spPr>
        <p:txBody>
          <a:bodyPr wrap="none" anchor="ctr"/>
          <a:lstStyle/>
          <a:p>
            <a:endParaRPr lang="en-US"/>
          </a:p>
        </p:txBody>
      </p:sp>
      <p:sp>
        <p:nvSpPr>
          <p:cNvPr id="30725" name="Rectangle 5"/>
          <p:cNvSpPr>
            <a:spLocks noChangeArrowheads="1"/>
          </p:cNvSpPr>
          <p:nvPr/>
        </p:nvSpPr>
        <p:spPr bwMode="auto">
          <a:xfrm>
            <a:off x="5003800" y="3581400"/>
            <a:ext cx="381000" cy="152400"/>
          </a:xfrm>
          <a:prstGeom prst="rect">
            <a:avLst/>
          </a:prstGeom>
          <a:noFill/>
          <a:ln w="22225">
            <a:solidFill>
              <a:schemeClr val="hlink"/>
            </a:solidFill>
            <a:miter lim="800000"/>
            <a:headEnd/>
            <a:tailEnd/>
          </a:ln>
        </p:spPr>
        <p:txBody>
          <a:bodyPr wrap="none" anchor="ctr"/>
          <a:lstStyle/>
          <a:p>
            <a:endParaRPr lang="en-US"/>
          </a:p>
        </p:txBody>
      </p:sp>
      <p:sp>
        <p:nvSpPr>
          <p:cNvPr id="30726" name="Rectangle 6"/>
          <p:cNvSpPr>
            <a:spLocks noChangeArrowheads="1"/>
          </p:cNvSpPr>
          <p:nvPr/>
        </p:nvSpPr>
        <p:spPr bwMode="auto">
          <a:xfrm>
            <a:off x="5003800" y="4038600"/>
            <a:ext cx="381000" cy="152400"/>
          </a:xfrm>
          <a:prstGeom prst="rect">
            <a:avLst/>
          </a:prstGeom>
          <a:noFill/>
          <a:ln w="22225">
            <a:solidFill>
              <a:schemeClr val="hlink"/>
            </a:solidFill>
            <a:miter lim="800000"/>
            <a:headEnd/>
            <a:tailEnd/>
          </a:ln>
        </p:spPr>
        <p:txBody>
          <a:bodyPr wrap="none" anchor="ctr"/>
          <a:lstStyle/>
          <a:p>
            <a:endParaRPr lang="en-US"/>
          </a:p>
        </p:txBody>
      </p:sp>
      <p:sp>
        <p:nvSpPr>
          <p:cNvPr id="30727" name="Rectangle 7"/>
          <p:cNvSpPr>
            <a:spLocks noChangeArrowheads="1"/>
          </p:cNvSpPr>
          <p:nvPr/>
        </p:nvSpPr>
        <p:spPr bwMode="auto">
          <a:xfrm>
            <a:off x="5702300" y="5842000"/>
            <a:ext cx="381000" cy="152400"/>
          </a:xfrm>
          <a:prstGeom prst="rect">
            <a:avLst/>
          </a:prstGeom>
          <a:noFill/>
          <a:ln w="22225">
            <a:solidFill>
              <a:srgbClr val="3366FF"/>
            </a:solidFill>
            <a:miter lim="800000"/>
            <a:headEnd/>
            <a:tailEnd/>
          </a:ln>
        </p:spPr>
        <p:txBody>
          <a:bodyPr wrap="none" anchor="ctr"/>
          <a:lstStyle/>
          <a:p>
            <a:endParaRPr lang="en-US"/>
          </a:p>
        </p:txBody>
      </p:sp>
      <p:sp>
        <p:nvSpPr>
          <p:cNvPr id="30728" name="Rectangle 8"/>
          <p:cNvSpPr>
            <a:spLocks noChangeArrowheads="1"/>
          </p:cNvSpPr>
          <p:nvPr/>
        </p:nvSpPr>
        <p:spPr bwMode="auto">
          <a:xfrm>
            <a:off x="5715000" y="3581400"/>
            <a:ext cx="381000" cy="152400"/>
          </a:xfrm>
          <a:prstGeom prst="rect">
            <a:avLst/>
          </a:prstGeom>
          <a:noFill/>
          <a:ln w="22225">
            <a:solidFill>
              <a:srgbClr val="3366FF"/>
            </a:solidFill>
            <a:miter lim="800000"/>
            <a:headEnd/>
            <a:tailEnd/>
          </a:ln>
        </p:spPr>
        <p:txBody>
          <a:bodyPr wrap="none" anchor="ctr"/>
          <a:lstStyle/>
          <a:p>
            <a:endParaRPr lang="en-US"/>
          </a:p>
        </p:txBody>
      </p:sp>
      <p:sp>
        <p:nvSpPr>
          <p:cNvPr id="30729" name="Rectangle 9"/>
          <p:cNvSpPr>
            <a:spLocks noChangeArrowheads="1"/>
          </p:cNvSpPr>
          <p:nvPr/>
        </p:nvSpPr>
        <p:spPr bwMode="auto">
          <a:xfrm>
            <a:off x="5727700" y="4038600"/>
            <a:ext cx="381000" cy="152400"/>
          </a:xfrm>
          <a:prstGeom prst="rect">
            <a:avLst/>
          </a:prstGeom>
          <a:noFill/>
          <a:ln w="22225">
            <a:solidFill>
              <a:srgbClr val="3366FF"/>
            </a:solidFill>
            <a:miter lim="800000"/>
            <a:headEnd/>
            <a:tailEnd/>
          </a:ln>
        </p:spPr>
        <p:txBody>
          <a:bodyPr wrap="none" anchor="ctr"/>
          <a:lstStyle/>
          <a:p>
            <a:endParaRPr lang="en-US"/>
          </a:p>
        </p:txBody>
      </p:sp>
      <p:sp>
        <p:nvSpPr>
          <p:cNvPr id="30730" name="Line 10"/>
          <p:cNvSpPr>
            <a:spLocks noChangeShapeType="1"/>
          </p:cNvSpPr>
          <p:nvPr/>
        </p:nvSpPr>
        <p:spPr bwMode="auto">
          <a:xfrm>
            <a:off x="990600" y="3733800"/>
            <a:ext cx="1219200" cy="0"/>
          </a:xfrm>
          <a:prstGeom prst="line">
            <a:avLst/>
          </a:prstGeom>
          <a:noFill/>
          <a:ln w="22225">
            <a:solidFill>
              <a:schemeClr val="hlink"/>
            </a:solidFill>
            <a:round/>
            <a:headEnd/>
            <a:tailEnd/>
          </a:ln>
        </p:spPr>
        <p:txBody>
          <a:bodyPr/>
          <a:lstStyle/>
          <a:p>
            <a:endParaRPr lang="en-US"/>
          </a:p>
        </p:txBody>
      </p:sp>
      <p:sp>
        <p:nvSpPr>
          <p:cNvPr id="30731" name="Line 11"/>
          <p:cNvSpPr>
            <a:spLocks noChangeShapeType="1"/>
          </p:cNvSpPr>
          <p:nvPr/>
        </p:nvSpPr>
        <p:spPr bwMode="auto">
          <a:xfrm>
            <a:off x="990600" y="4191000"/>
            <a:ext cx="1219200" cy="0"/>
          </a:xfrm>
          <a:prstGeom prst="line">
            <a:avLst/>
          </a:prstGeom>
          <a:noFill/>
          <a:ln w="22225">
            <a:solidFill>
              <a:schemeClr val="hlink"/>
            </a:solidFill>
            <a:round/>
            <a:headEnd/>
            <a:tailEnd/>
          </a:ln>
        </p:spPr>
        <p:txBody>
          <a:bodyPr/>
          <a:lstStyle/>
          <a:p>
            <a:endParaRPr lang="en-US"/>
          </a:p>
        </p:txBody>
      </p:sp>
      <p:sp>
        <p:nvSpPr>
          <p:cNvPr id="30732" name="Line 12"/>
          <p:cNvSpPr>
            <a:spLocks noChangeShapeType="1"/>
          </p:cNvSpPr>
          <p:nvPr/>
        </p:nvSpPr>
        <p:spPr bwMode="auto">
          <a:xfrm>
            <a:off x="990600" y="5994400"/>
            <a:ext cx="1219200" cy="0"/>
          </a:xfrm>
          <a:prstGeom prst="line">
            <a:avLst/>
          </a:prstGeom>
          <a:noFill/>
          <a:ln w="22225">
            <a:solidFill>
              <a:schemeClr val="hlink"/>
            </a:solidFill>
            <a:round/>
            <a:headEnd/>
            <a:tailEnd/>
          </a:ln>
        </p:spPr>
        <p:txBody>
          <a:bodyPr/>
          <a:lstStyle/>
          <a:p>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3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726"/>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073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72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73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0725"/>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072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072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07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animBg="1"/>
      <p:bldP spid="30724" grpId="0" animBg="1"/>
      <p:bldP spid="30725" grpId="0" animBg="1"/>
      <p:bldP spid="30726" grpId="0" animBg="1"/>
      <p:bldP spid="30727" grpId="0" animBg="1"/>
      <p:bldP spid="30728" grpId="0" animBg="1"/>
      <p:bldP spid="30729" grpId="0" animBg="1"/>
      <p:bldP spid="30730" grpId="0" animBg="1"/>
      <p:bldP spid="30731" grpId="0" animBg="1"/>
      <p:bldP spid="3073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1" name="Picture 5"/>
          <p:cNvPicPr>
            <a:picLocks noChangeAspect="1" noChangeArrowheads="1"/>
          </p:cNvPicPr>
          <p:nvPr>
            <p:custDataLst>
              <p:tags r:id="rId2"/>
            </p:custDataLst>
          </p:nvPr>
        </p:nvPicPr>
        <p:blipFill>
          <a:blip r:embed="rId5"/>
          <a:srcRect/>
          <a:stretch>
            <a:fillRect/>
          </a:stretch>
        </p:blipFill>
        <p:spPr bwMode="auto">
          <a:xfrm>
            <a:off x="381000" y="47625"/>
            <a:ext cx="8305800" cy="6702425"/>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29" name="Picture 4"/>
          <p:cNvPicPr>
            <a:picLocks noChangeAspect="1" noChangeArrowheads="1"/>
          </p:cNvPicPr>
          <p:nvPr>
            <p:custDataLst>
              <p:tags r:id="rId2"/>
            </p:custDataLst>
          </p:nvPr>
        </p:nvPicPr>
        <p:blipFill>
          <a:blip r:embed="rId5"/>
          <a:srcRect/>
          <a:stretch>
            <a:fillRect/>
          </a:stretch>
        </p:blipFill>
        <p:spPr bwMode="auto">
          <a:xfrm>
            <a:off x="0" y="0"/>
            <a:ext cx="9144000" cy="7011988"/>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7" name="Picture 4"/>
          <p:cNvPicPr>
            <a:picLocks noChangeAspect="1" noChangeArrowheads="1"/>
          </p:cNvPicPr>
          <p:nvPr>
            <p:custDataLst>
              <p:tags r:id="rId2"/>
            </p:custDataLst>
          </p:nvPr>
        </p:nvPicPr>
        <p:blipFill>
          <a:blip r:embed="rId5"/>
          <a:srcRect/>
          <a:stretch>
            <a:fillRect/>
          </a:stretch>
        </p:blipFill>
        <p:spPr bwMode="auto">
          <a:xfrm>
            <a:off x="0" y="0"/>
            <a:ext cx="9144000" cy="6911975"/>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5" name="Picture 4"/>
          <p:cNvPicPr>
            <a:picLocks noChangeAspect="1" noChangeArrowheads="1"/>
          </p:cNvPicPr>
          <p:nvPr>
            <p:custDataLst>
              <p:tags r:id="rId2"/>
            </p:custDataLst>
          </p:nvPr>
        </p:nvPicPr>
        <p:blipFill>
          <a:blip r:embed="rId5"/>
          <a:srcRect/>
          <a:stretch>
            <a:fillRect/>
          </a:stretch>
        </p:blipFill>
        <p:spPr bwMode="auto">
          <a:xfrm>
            <a:off x="0" y="0"/>
            <a:ext cx="9144000" cy="6981825"/>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457200" y="152400"/>
            <a:ext cx="8229600" cy="1143000"/>
          </a:xfrm>
        </p:spPr>
        <p:txBody>
          <a:bodyPr/>
          <a:lstStyle/>
          <a:p>
            <a:r>
              <a:rPr lang="en-US" smtClean="0">
                <a:solidFill>
                  <a:srgbClr val="00CC99"/>
                </a:solidFill>
              </a:rPr>
              <a:t>Framing Questions:</a:t>
            </a:r>
          </a:p>
        </p:txBody>
      </p:sp>
      <p:sp>
        <p:nvSpPr>
          <p:cNvPr id="17410" name="Content Placeholder 2"/>
          <p:cNvSpPr>
            <a:spLocks noGrp="1"/>
          </p:cNvSpPr>
          <p:nvPr>
            <p:ph idx="1"/>
          </p:nvPr>
        </p:nvSpPr>
        <p:spPr>
          <a:xfrm>
            <a:off x="457200" y="1219200"/>
            <a:ext cx="8229600" cy="5410200"/>
          </a:xfrm>
        </p:spPr>
        <p:txBody>
          <a:bodyPr/>
          <a:lstStyle/>
          <a:p>
            <a:r>
              <a:rPr lang="en-US" sz="2800" smtClean="0"/>
              <a:t>Who can and should be held educationally accountable, for what, to whom, and why?</a:t>
            </a:r>
          </a:p>
          <a:p>
            <a:r>
              <a:rPr lang="en-US" sz="2800" smtClean="0"/>
              <a:t>How can we measure student learning in a way that both reflects and promotes concerns about equity?</a:t>
            </a:r>
          </a:p>
          <a:p>
            <a:r>
              <a:rPr lang="en-US" sz="2800" smtClean="0"/>
              <a:t>How did No Child Left Behind (NCLB) change educators’ practices and national conversations about these issues?</a:t>
            </a:r>
          </a:p>
          <a:p>
            <a:r>
              <a:rPr lang="en-US" sz="2800" smtClean="0"/>
              <a:t>How are Race to the Top and current ESEA reauthorization negotiations influencing the national conversation, on the one hand, and educational policy and practices, on the other?</a:t>
            </a:r>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3" name="Picture 5"/>
          <p:cNvPicPr>
            <a:picLocks noChangeAspect="1" noChangeArrowheads="1"/>
          </p:cNvPicPr>
          <p:nvPr>
            <p:custDataLst>
              <p:tags r:id="rId2"/>
            </p:custDataLst>
          </p:nvPr>
        </p:nvPicPr>
        <p:blipFill>
          <a:blip r:embed="rId5"/>
          <a:srcRect/>
          <a:stretch>
            <a:fillRect/>
          </a:stretch>
        </p:blipFill>
        <p:spPr bwMode="auto">
          <a:xfrm>
            <a:off x="0" y="120650"/>
            <a:ext cx="9144000" cy="661670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1" name="Picture 5"/>
          <p:cNvPicPr>
            <a:picLocks noChangeAspect="1" noChangeArrowheads="1"/>
          </p:cNvPicPr>
          <p:nvPr>
            <p:custDataLst>
              <p:tags r:id="rId2"/>
            </p:custDataLst>
          </p:nvPr>
        </p:nvPicPr>
        <p:blipFill>
          <a:blip r:embed="rId5"/>
          <a:srcRect/>
          <a:stretch>
            <a:fillRect/>
          </a:stretch>
        </p:blipFill>
        <p:spPr bwMode="auto">
          <a:xfrm>
            <a:off x="228600" y="71438"/>
            <a:ext cx="8534400" cy="6727825"/>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4"/>
          <p:cNvSpPr>
            <a:spLocks noGrp="1" noChangeArrowheads="1"/>
          </p:cNvSpPr>
          <p:nvPr>
            <p:ph type="ctrTitle"/>
          </p:nvPr>
        </p:nvSpPr>
        <p:spPr>
          <a:xfrm>
            <a:off x="228600" y="838200"/>
            <a:ext cx="8686800" cy="4876800"/>
          </a:xfrm>
        </p:spPr>
        <p:txBody>
          <a:bodyPr/>
          <a:lstStyle/>
          <a:p>
            <a:pPr eaLnBrk="1" hangingPunct="1"/>
            <a:r>
              <a:rPr lang="en-US" sz="5400" smtClean="0">
                <a:solidFill>
                  <a:schemeClr val="accent2"/>
                </a:solidFill>
              </a:rPr>
              <a:t>Perverse Incentives for Schools: Don’t Let Students Get to 10</a:t>
            </a:r>
            <a:r>
              <a:rPr lang="en-US" sz="5400" baseline="30000" smtClean="0">
                <a:solidFill>
                  <a:schemeClr val="accent2"/>
                </a:solidFill>
              </a:rPr>
              <a:t>th</a:t>
            </a:r>
            <a:r>
              <a:rPr lang="en-US" sz="5400" smtClean="0">
                <a:solidFill>
                  <a:schemeClr val="accent2"/>
                </a:solidFill>
              </a:rPr>
              <a:t> Grade</a:t>
            </a:r>
            <a:br>
              <a:rPr lang="en-US" sz="5400" smtClean="0">
                <a:solidFill>
                  <a:schemeClr val="accent2"/>
                </a:solidFill>
              </a:rPr>
            </a:br>
            <a:r>
              <a:rPr lang="en-US" sz="4800" smtClean="0">
                <a:solidFill>
                  <a:schemeClr val="accent2"/>
                </a:solidFill>
              </a:rPr>
              <a:t>(unless they can pass the test)</a:t>
            </a:r>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961" name="Group 4137"/>
          <p:cNvGraphicFramePr>
            <a:graphicFrameLocks noGrp="1"/>
          </p:cNvGraphicFramePr>
          <p:nvPr/>
        </p:nvGraphicFramePr>
        <p:xfrm>
          <a:off x="228600" y="1905000"/>
          <a:ext cx="8686800" cy="4419600"/>
        </p:xfrm>
        <a:graphic>
          <a:graphicData uri="http://schemas.openxmlformats.org/drawingml/2006/table">
            <a:tbl>
              <a:tblPr/>
              <a:tblGrid>
                <a:gridCol w="1026621"/>
                <a:gridCol w="2071341"/>
                <a:gridCol w="460664"/>
                <a:gridCol w="462309"/>
                <a:gridCol w="460664"/>
                <a:gridCol w="462310"/>
                <a:gridCol w="460664"/>
                <a:gridCol w="460664"/>
                <a:gridCol w="462309"/>
                <a:gridCol w="460664"/>
                <a:gridCol w="477116"/>
                <a:gridCol w="445857"/>
                <a:gridCol w="462309"/>
                <a:gridCol w="513311"/>
              </a:tblGrid>
              <a:tr h="279117">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cs typeface="Arial" charset="0"/>
                        </a:rPr>
                        <a:t>Boston</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cs typeface="Arial" charset="0"/>
                        </a:rPr>
                        <a:t>District Results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8.6</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5.1</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5.1</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2.7</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1.9</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4.1</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3.9</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3.0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16.7</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7.3</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7.4</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9.4</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8933">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Academy of Public Service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Courier New" pitchFamily="49" charset="0"/>
                        </a:rPr>
                        <a:t>28.7</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Courier New" pitchFamily="49" charset="0"/>
                        </a:rPr>
                        <a:t>18.6</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Courier New" pitchFamily="49" charset="0"/>
                        </a:rPr>
                        <a:t>20.0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Courier New" pitchFamily="49" charset="0"/>
                        </a:rPr>
                        <a:t>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215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Brighton High</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Courier New" pitchFamily="49" charset="0"/>
                        </a:rPr>
                        <a:t>1.3</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Courier New" pitchFamily="49" charset="0"/>
                        </a:rPr>
                        <a:t>3.1</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Courier New" pitchFamily="49" charset="0"/>
                        </a:rPr>
                        <a:t>1.9</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Courier New" pitchFamily="49" charset="0"/>
                        </a:rPr>
                        <a:t>11.1</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215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Charlestown</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Courier New" pitchFamily="49" charset="0"/>
                        </a:rPr>
                        <a:t>31.3</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Courier New" pitchFamily="49" charset="0"/>
                        </a:rPr>
                        <a:t>9.1</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Courier New" pitchFamily="49" charset="0"/>
                        </a:rPr>
                        <a:t>2.8</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Courier New" pitchFamily="49" charset="0"/>
                        </a:rPr>
                        <a:t>19.4</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215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Community Academy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Courier New" pitchFamily="49" charset="0"/>
                        </a:rPr>
                        <a:t>57.9</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Courier New" pitchFamily="49" charset="0"/>
                        </a:rPr>
                        <a:t>11.1</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Courier New" pitchFamily="49" charset="0"/>
                        </a:rPr>
                        <a:t>17.6</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Courier New" pitchFamily="49" charset="0"/>
                        </a:rPr>
                        <a:t>6.5</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215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Madison Park</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Courier New" pitchFamily="49" charset="0"/>
                        </a:rPr>
                        <a:t>8.6</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Courier New" pitchFamily="49" charset="0"/>
                        </a:rPr>
                        <a:t>10.7</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Courier New" pitchFamily="49" charset="0"/>
                        </a:rPr>
                        <a:t>11.3</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Courier New" pitchFamily="49" charset="0"/>
                        </a:rPr>
                        <a:t>11.7</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215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Monument High</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Courier New" pitchFamily="49" charset="0"/>
                        </a:rPr>
                        <a:t>15.3</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Courier New" pitchFamily="49" charset="0"/>
                        </a:rPr>
                        <a:t>9.8</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Courier New" pitchFamily="49" charset="0"/>
                        </a:rPr>
                        <a:t>3.2</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Courier New" pitchFamily="49" charset="0"/>
                        </a:rPr>
                        <a:t>7.5</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215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Fenway High</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Courier New" pitchFamily="49" charset="0"/>
                        </a:rPr>
                        <a:t>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Courier New" pitchFamily="49" charset="0"/>
                        </a:rPr>
                        <a:t>1.3</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Courier New" pitchFamily="49" charset="0"/>
                        </a:rPr>
                        <a:t>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Courier New" pitchFamily="49" charset="0"/>
                        </a:rPr>
                        <a:t>4.2</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215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Social Justice Academy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smtClean="0">
                        <a:ln>
                          <a:noFill/>
                        </a:ln>
                        <a:solidFill>
                          <a:schemeClr val="tx1"/>
                        </a:solidFill>
                        <a:effectLst/>
                        <a:latin typeface="+mn-lt"/>
                        <a:cs typeface="Courier New" pitchFamily="49" charset="0"/>
                      </a:endParaRP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Courier New" pitchFamily="49" charset="0"/>
                        </a:rPr>
                        <a:t>13.3</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Courier New" pitchFamily="49" charset="0"/>
                        </a:rPr>
                        <a:t>6.1</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Courier New" pitchFamily="49" charset="0"/>
                        </a:rPr>
                        <a:t>20.0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Courier New" pitchFamily="49" charset="0"/>
                        </a:rPr>
                        <a:t>13.1</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9117">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Cambridge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District Results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1.1</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1.0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1.7</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1.2</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0.3</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0.2</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1.0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9.9</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4.7</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1.9</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1.7</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9117">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cs typeface="Arial" charset="0"/>
                        </a:rPr>
                        <a:t>Newton</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District Results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0.3</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0.1</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0.1</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0.1</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0.1</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0.5</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0.6</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0.8</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1.0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9117">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Somerville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District Results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8.9</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4.1</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2.8</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1.8</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3.2</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3.1</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4.7</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1.4</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14.3</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7.3</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3.7</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7.6</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9117">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Lawrence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cs typeface="Arial" charset="0"/>
                        </a:rPr>
                        <a:t>District Results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5.2</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2.0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2.3</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2.0</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0.7</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2.3</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1.7</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0.9</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10.8</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5.2</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3.7</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7.8</a:t>
                      </a:r>
                    </a:p>
                  </a:txBody>
                  <a:tcPr marL="45720" marR="4572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79629" name="Group 3853"/>
          <p:cNvGraphicFramePr>
            <a:graphicFrameLocks noGrp="1"/>
          </p:cNvGraphicFramePr>
          <p:nvPr/>
        </p:nvGraphicFramePr>
        <p:xfrm>
          <a:off x="241300" y="1295400"/>
          <a:ext cx="8686800" cy="584200"/>
        </p:xfrm>
        <a:graphic>
          <a:graphicData uri="http://schemas.openxmlformats.org/drawingml/2006/table">
            <a:tbl>
              <a:tblPr/>
              <a:tblGrid>
                <a:gridCol w="954885"/>
                <a:gridCol w="2161753"/>
                <a:gridCol w="464180"/>
                <a:gridCol w="464180"/>
                <a:gridCol w="464180"/>
                <a:gridCol w="464180"/>
                <a:gridCol w="464180"/>
                <a:gridCol w="464180"/>
                <a:gridCol w="464180"/>
                <a:gridCol w="464180"/>
                <a:gridCol w="464180"/>
                <a:gridCol w="464180"/>
                <a:gridCol w="464180"/>
                <a:gridCol w="464180"/>
              </a:tblGrid>
              <a:tr h="58420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Arial" charset="0"/>
                        </a:rPr>
                        <a:t>District Name</a:t>
                      </a:r>
                      <a:endParaRPr kumimoji="0" lang="en-US" sz="1800" b="0" i="0" u="none" strike="noStrike" cap="none" normalizeH="0" baseline="0" dirty="0" smtClean="0">
                        <a:ln>
                          <a:noFill/>
                        </a:ln>
                        <a:solidFill>
                          <a:schemeClr val="tx1"/>
                        </a:solidFill>
                        <a:effectLst/>
                        <a:latin typeface="Arial" charset="0"/>
                        <a:cs typeface="Arial" charset="0"/>
                      </a:endParaRPr>
                    </a:p>
                  </a:txBody>
                  <a:tcPr marT="45748" marB="45748" anchor="ctr" horzOverflow="overflow">
                    <a:lnL cap="flat">
                      <a:noFill/>
                    </a:lnL>
                    <a:lnR>
                      <a:noFill/>
                    </a:lnR>
                    <a:lnT cap="flat">
                      <a:noFill/>
                    </a:lnT>
                    <a:lnB cap="flat">
                      <a:noFill/>
                    </a:lnB>
                    <a:lnTlToBr>
                      <a:noFill/>
                    </a:lnTlToBr>
                    <a:lnBlToTr>
                      <a:noFill/>
                    </a:lnBlToTr>
                    <a:solidFill>
                      <a:srgbClr val="C0C0C0"/>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Arial" charset="0"/>
                        </a:rPr>
                        <a:t>School Name</a:t>
                      </a:r>
                      <a:endParaRPr kumimoji="0" lang="en-US" sz="1800" b="0" i="0" u="none" strike="noStrike" cap="none" normalizeH="0" baseline="0" dirty="0" smtClean="0">
                        <a:ln>
                          <a:noFill/>
                        </a:ln>
                        <a:solidFill>
                          <a:schemeClr val="tx1"/>
                        </a:solidFill>
                        <a:effectLst/>
                        <a:latin typeface="Arial" charset="0"/>
                        <a:cs typeface="Arial" charset="0"/>
                      </a:endParaRPr>
                    </a:p>
                  </a:txBody>
                  <a:tcPr marT="45748" marB="45748" anchor="ctr" horzOverflow="overflow">
                    <a:lnL>
                      <a:noFill/>
                    </a:lnL>
                    <a:lnR>
                      <a:noFill/>
                    </a:lnR>
                    <a:lnT cap="flat">
                      <a:noFill/>
                    </a:lnT>
                    <a:lnB cap="flat">
                      <a:noFill/>
                    </a:lnB>
                    <a:lnTlToBr>
                      <a:noFill/>
                    </a:lnTlToBr>
                    <a:lnBlToTr>
                      <a:noFill/>
                    </a:lnBlToTr>
                    <a:solidFill>
                      <a:srgbClr val="C0C0C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Arial" charset="0"/>
                        </a:rPr>
                        <a:t>Grade 1</a:t>
                      </a:r>
                      <a:endParaRPr kumimoji="0" lang="en-US" sz="1800" b="0" i="0" u="none" strike="noStrike" cap="none" normalizeH="0" baseline="0" dirty="0" smtClean="0">
                        <a:ln>
                          <a:noFill/>
                        </a:ln>
                        <a:solidFill>
                          <a:schemeClr val="tx1"/>
                        </a:solidFill>
                        <a:effectLst/>
                        <a:latin typeface="Arial" charset="0"/>
                        <a:cs typeface="Arial" charset="0"/>
                      </a:endParaRPr>
                    </a:p>
                  </a:txBody>
                  <a:tcPr marT="45748" marB="45748" anchor="ctr" horzOverflow="overflow">
                    <a:lnL>
                      <a:noFill/>
                    </a:lnL>
                    <a:lnR>
                      <a:noFill/>
                    </a:lnR>
                    <a:lnT cap="flat">
                      <a:noFill/>
                    </a:lnT>
                    <a:lnB cap="flat">
                      <a:noFill/>
                    </a:lnB>
                    <a:lnTlToBr>
                      <a:noFill/>
                    </a:lnTlToBr>
                    <a:lnBlToTr>
                      <a:noFill/>
                    </a:lnBlToTr>
                    <a:solidFill>
                      <a:srgbClr val="C0C0C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Arial" charset="0"/>
                        </a:rPr>
                        <a:t>Grade 2</a:t>
                      </a:r>
                      <a:endParaRPr kumimoji="0" lang="en-US" sz="1800" b="0" i="0" u="none" strike="noStrike" cap="none" normalizeH="0" baseline="0" smtClean="0">
                        <a:ln>
                          <a:noFill/>
                        </a:ln>
                        <a:solidFill>
                          <a:schemeClr val="tx1"/>
                        </a:solidFill>
                        <a:effectLst/>
                        <a:latin typeface="Arial" charset="0"/>
                        <a:cs typeface="Arial" charset="0"/>
                      </a:endParaRPr>
                    </a:p>
                  </a:txBody>
                  <a:tcPr marT="45748" marB="45748" anchor="ctr" horzOverflow="overflow">
                    <a:lnL>
                      <a:noFill/>
                    </a:lnL>
                    <a:lnR>
                      <a:noFill/>
                    </a:lnR>
                    <a:lnT cap="flat">
                      <a:noFill/>
                    </a:lnT>
                    <a:lnB cap="flat">
                      <a:noFill/>
                    </a:lnB>
                    <a:lnTlToBr>
                      <a:noFill/>
                    </a:lnTlToBr>
                    <a:lnBlToTr>
                      <a:noFill/>
                    </a:lnBlToTr>
                    <a:solidFill>
                      <a:srgbClr val="C0C0C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Arial" charset="0"/>
                        </a:rPr>
                        <a:t>Grade 3</a:t>
                      </a:r>
                      <a:endParaRPr kumimoji="0" lang="en-US" sz="1800" b="0" i="0" u="none" strike="noStrike" cap="none" normalizeH="0" baseline="0" smtClean="0">
                        <a:ln>
                          <a:noFill/>
                        </a:ln>
                        <a:solidFill>
                          <a:schemeClr val="tx1"/>
                        </a:solidFill>
                        <a:effectLst/>
                        <a:latin typeface="Arial" charset="0"/>
                        <a:cs typeface="Arial" charset="0"/>
                      </a:endParaRPr>
                    </a:p>
                  </a:txBody>
                  <a:tcPr marT="45748" marB="45748" anchor="ctr" horzOverflow="overflow">
                    <a:lnL>
                      <a:noFill/>
                    </a:lnL>
                    <a:lnR>
                      <a:noFill/>
                    </a:lnR>
                    <a:lnT cap="flat">
                      <a:noFill/>
                    </a:lnT>
                    <a:lnB cap="flat">
                      <a:noFill/>
                    </a:lnB>
                    <a:lnTlToBr>
                      <a:noFill/>
                    </a:lnTlToBr>
                    <a:lnBlToTr>
                      <a:noFill/>
                    </a:lnBlToTr>
                    <a:solidFill>
                      <a:srgbClr val="C0C0C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Arial" charset="0"/>
                        </a:rPr>
                        <a:t>Grade 4</a:t>
                      </a:r>
                      <a:endParaRPr kumimoji="0" lang="en-US" sz="1800" b="0" i="0" u="none" strike="noStrike" cap="none" normalizeH="0" baseline="0" smtClean="0">
                        <a:ln>
                          <a:noFill/>
                        </a:ln>
                        <a:solidFill>
                          <a:schemeClr val="tx1"/>
                        </a:solidFill>
                        <a:effectLst/>
                        <a:latin typeface="Arial" charset="0"/>
                        <a:cs typeface="Arial" charset="0"/>
                      </a:endParaRPr>
                    </a:p>
                  </a:txBody>
                  <a:tcPr marT="45748" marB="45748" anchor="ctr" horzOverflow="overflow">
                    <a:lnL>
                      <a:noFill/>
                    </a:lnL>
                    <a:lnR>
                      <a:noFill/>
                    </a:lnR>
                    <a:lnT cap="flat">
                      <a:noFill/>
                    </a:lnT>
                    <a:lnB cap="flat">
                      <a:noFill/>
                    </a:lnB>
                    <a:lnTlToBr>
                      <a:noFill/>
                    </a:lnTlToBr>
                    <a:lnBlToTr>
                      <a:noFill/>
                    </a:lnBlToTr>
                    <a:solidFill>
                      <a:srgbClr val="C0C0C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Arial" charset="0"/>
                        </a:rPr>
                        <a:t>Grade 5</a:t>
                      </a:r>
                      <a:endParaRPr kumimoji="0" lang="en-US" sz="1800" b="0" i="0" u="none" strike="noStrike" cap="none" normalizeH="0" baseline="0" smtClean="0">
                        <a:ln>
                          <a:noFill/>
                        </a:ln>
                        <a:solidFill>
                          <a:schemeClr val="tx1"/>
                        </a:solidFill>
                        <a:effectLst/>
                        <a:latin typeface="Arial" charset="0"/>
                        <a:cs typeface="Arial" charset="0"/>
                      </a:endParaRPr>
                    </a:p>
                  </a:txBody>
                  <a:tcPr marT="45748" marB="45748" anchor="ctr" horzOverflow="overflow">
                    <a:lnL>
                      <a:noFill/>
                    </a:lnL>
                    <a:lnR>
                      <a:noFill/>
                    </a:lnR>
                    <a:lnT cap="flat">
                      <a:noFill/>
                    </a:lnT>
                    <a:lnB cap="flat">
                      <a:noFill/>
                    </a:lnB>
                    <a:lnTlToBr>
                      <a:noFill/>
                    </a:lnTlToBr>
                    <a:lnBlToTr>
                      <a:noFill/>
                    </a:lnBlToTr>
                    <a:solidFill>
                      <a:srgbClr val="C0C0C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Arial" charset="0"/>
                        </a:rPr>
                        <a:t>Grade 6</a:t>
                      </a:r>
                      <a:endParaRPr kumimoji="0" lang="en-US" sz="1800" b="0" i="0" u="none" strike="noStrike" cap="none" normalizeH="0" baseline="0" dirty="0" smtClean="0">
                        <a:ln>
                          <a:noFill/>
                        </a:ln>
                        <a:solidFill>
                          <a:schemeClr val="tx1"/>
                        </a:solidFill>
                        <a:effectLst/>
                        <a:latin typeface="Arial" charset="0"/>
                        <a:cs typeface="Arial" charset="0"/>
                      </a:endParaRPr>
                    </a:p>
                  </a:txBody>
                  <a:tcPr marT="45748" marB="45748" anchor="ctr" horzOverflow="overflow">
                    <a:lnL>
                      <a:noFill/>
                    </a:lnL>
                    <a:lnR>
                      <a:noFill/>
                    </a:lnR>
                    <a:lnT cap="flat">
                      <a:noFill/>
                    </a:lnT>
                    <a:lnB cap="flat">
                      <a:noFill/>
                    </a:lnB>
                    <a:lnTlToBr>
                      <a:noFill/>
                    </a:lnTlToBr>
                    <a:lnBlToTr>
                      <a:noFill/>
                    </a:lnBlToTr>
                    <a:solidFill>
                      <a:srgbClr val="C0C0C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Arial" charset="0"/>
                        </a:rPr>
                        <a:t>Grade 7</a:t>
                      </a:r>
                      <a:endParaRPr kumimoji="0" lang="en-US" sz="1800" b="0" i="0" u="none" strike="noStrike" cap="none" normalizeH="0" baseline="0" smtClean="0">
                        <a:ln>
                          <a:noFill/>
                        </a:ln>
                        <a:solidFill>
                          <a:schemeClr val="tx1"/>
                        </a:solidFill>
                        <a:effectLst/>
                        <a:latin typeface="Arial" charset="0"/>
                        <a:cs typeface="Arial" charset="0"/>
                      </a:endParaRPr>
                    </a:p>
                  </a:txBody>
                  <a:tcPr marT="45748" marB="45748" anchor="ctr" horzOverflow="overflow">
                    <a:lnL>
                      <a:noFill/>
                    </a:lnL>
                    <a:lnR>
                      <a:noFill/>
                    </a:lnR>
                    <a:lnT cap="flat">
                      <a:noFill/>
                    </a:lnT>
                    <a:lnB cap="flat">
                      <a:noFill/>
                    </a:lnB>
                    <a:lnTlToBr>
                      <a:noFill/>
                    </a:lnTlToBr>
                    <a:lnBlToTr>
                      <a:noFill/>
                    </a:lnBlToTr>
                    <a:solidFill>
                      <a:srgbClr val="C0C0C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Arial" charset="0"/>
                        </a:rPr>
                        <a:t>Grade 8</a:t>
                      </a:r>
                      <a:endParaRPr kumimoji="0" lang="en-US" sz="1800" b="0" i="0" u="none" strike="noStrike" cap="none" normalizeH="0" baseline="0" dirty="0" smtClean="0">
                        <a:ln>
                          <a:noFill/>
                        </a:ln>
                        <a:solidFill>
                          <a:schemeClr val="tx1"/>
                        </a:solidFill>
                        <a:effectLst/>
                        <a:latin typeface="Arial" charset="0"/>
                        <a:cs typeface="Arial" charset="0"/>
                      </a:endParaRPr>
                    </a:p>
                  </a:txBody>
                  <a:tcPr marT="45748" marB="45748" anchor="ctr" horzOverflow="overflow">
                    <a:lnL>
                      <a:noFill/>
                    </a:lnL>
                    <a:lnR>
                      <a:noFill/>
                    </a:lnR>
                    <a:lnT cap="flat">
                      <a:noFill/>
                    </a:lnT>
                    <a:lnB cap="flat">
                      <a:noFill/>
                    </a:lnB>
                    <a:lnTlToBr>
                      <a:noFill/>
                    </a:lnTlToBr>
                    <a:lnBlToTr>
                      <a:noFill/>
                    </a:lnBlToTr>
                    <a:solidFill>
                      <a:srgbClr val="C0C0C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Arial" charset="0"/>
                        </a:rPr>
                        <a:t>Grade 9</a:t>
                      </a:r>
                      <a:endParaRPr kumimoji="0" lang="en-US" sz="1800" b="0" i="0" u="none" strike="noStrike" cap="none" normalizeH="0" baseline="0" dirty="0" smtClean="0">
                        <a:ln>
                          <a:noFill/>
                        </a:ln>
                        <a:solidFill>
                          <a:schemeClr val="tx1"/>
                        </a:solidFill>
                        <a:effectLst/>
                        <a:latin typeface="Arial" charset="0"/>
                        <a:cs typeface="Arial" charset="0"/>
                      </a:endParaRPr>
                    </a:p>
                  </a:txBody>
                  <a:tcPr marT="45748" marB="45748" anchor="ctr" horzOverflow="overflow">
                    <a:lnL>
                      <a:noFill/>
                    </a:lnL>
                    <a:lnR>
                      <a:noFill/>
                    </a:lnR>
                    <a:lnT cap="flat">
                      <a:noFill/>
                    </a:lnT>
                    <a:lnB cap="flat">
                      <a:noFill/>
                    </a:lnB>
                    <a:lnTlToBr>
                      <a:noFill/>
                    </a:lnTlToBr>
                    <a:lnBlToTr>
                      <a:noFill/>
                    </a:lnBlToTr>
                    <a:solidFill>
                      <a:srgbClr val="C0C0C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Arial" charset="0"/>
                        </a:rPr>
                        <a:t>Grade 10</a:t>
                      </a:r>
                      <a:endParaRPr kumimoji="0" lang="en-US" sz="1800" b="0" i="0" u="none" strike="noStrike" cap="none" normalizeH="0" baseline="0" dirty="0" smtClean="0">
                        <a:ln>
                          <a:noFill/>
                        </a:ln>
                        <a:solidFill>
                          <a:schemeClr val="tx1"/>
                        </a:solidFill>
                        <a:effectLst/>
                        <a:latin typeface="Arial" charset="0"/>
                        <a:cs typeface="Arial" charset="0"/>
                      </a:endParaRPr>
                    </a:p>
                  </a:txBody>
                  <a:tcPr marT="45748" marB="45748" anchor="ctr" horzOverflow="overflow">
                    <a:lnL>
                      <a:noFill/>
                    </a:lnL>
                    <a:lnR>
                      <a:noFill/>
                    </a:lnR>
                    <a:lnT cap="flat">
                      <a:noFill/>
                    </a:lnT>
                    <a:lnB cap="flat">
                      <a:noFill/>
                    </a:lnB>
                    <a:lnTlToBr>
                      <a:noFill/>
                    </a:lnTlToBr>
                    <a:lnBlToTr>
                      <a:noFill/>
                    </a:lnBlToTr>
                    <a:solidFill>
                      <a:srgbClr val="C0C0C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Arial" charset="0"/>
                        </a:rPr>
                        <a:t>Grade 11</a:t>
                      </a:r>
                      <a:endParaRPr kumimoji="0" lang="en-US" sz="1800" b="0" i="0" u="none" strike="noStrike" cap="none" normalizeH="0" baseline="0" dirty="0" smtClean="0">
                        <a:ln>
                          <a:noFill/>
                        </a:ln>
                        <a:solidFill>
                          <a:schemeClr val="tx1"/>
                        </a:solidFill>
                        <a:effectLst/>
                        <a:latin typeface="Arial" charset="0"/>
                        <a:cs typeface="Arial" charset="0"/>
                      </a:endParaRPr>
                    </a:p>
                  </a:txBody>
                  <a:tcPr marT="45748" marB="45748" anchor="ctr" horzOverflow="overflow">
                    <a:lnL>
                      <a:noFill/>
                    </a:lnL>
                    <a:lnR>
                      <a:noFill/>
                    </a:lnR>
                    <a:lnT cap="flat">
                      <a:noFill/>
                    </a:lnT>
                    <a:lnB cap="flat">
                      <a:noFill/>
                    </a:lnB>
                    <a:lnTlToBr>
                      <a:noFill/>
                    </a:lnTlToBr>
                    <a:lnBlToTr>
                      <a:noFill/>
                    </a:lnBlToTr>
                    <a:solidFill>
                      <a:srgbClr val="C0C0C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Arial" charset="0"/>
                        </a:rPr>
                        <a:t>Grade 12</a:t>
                      </a:r>
                      <a:endParaRPr kumimoji="0" lang="en-US" sz="1800" b="0" i="0" u="none" strike="noStrike" cap="none" normalizeH="0" baseline="0" dirty="0" smtClean="0">
                        <a:ln>
                          <a:noFill/>
                        </a:ln>
                        <a:solidFill>
                          <a:schemeClr val="tx1"/>
                        </a:solidFill>
                        <a:effectLst/>
                        <a:latin typeface="Arial" charset="0"/>
                        <a:cs typeface="Arial" charset="0"/>
                      </a:endParaRPr>
                    </a:p>
                  </a:txBody>
                  <a:tcPr marT="45748" marB="45748" anchor="ctr" horzOverflow="overflow">
                    <a:lnL>
                      <a:noFill/>
                    </a:lnL>
                    <a:lnR cap="flat">
                      <a:noFill/>
                    </a:lnR>
                    <a:lnT cap="flat">
                      <a:noFill/>
                    </a:lnT>
                    <a:lnB cap="flat">
                      <a:noFill/>
                    </a:lnB>
                    <a:lnTlToBr>
                      <a:noFill/>
                    </a:lnTlToBr>
                    <a:lnBlToTr>
                      <a:noFill/>
                    </a:lnBlToTr>
                    <a:solidFill>
                      <a:srgbClr val="C0C0C0"/>
                    </a:solidFill>
                  </a:tcPr>
                </a:tc>
              </a:tr>
            </a:tbl>
          </a:graphicData>
        </a:graphic>
      </p:graphicFrame>
      <p:sp>
        <p:nvSpPr>
          <p:cNvPr id="60644" name="Text Box 4138"/>
          <p:cNvSpPr txBox="1">
            <a:spLocks noChangeArrowheads="1"/>
          </p:cNvSpPr>
          <p:nvPr/>
        </p:nvSpPr>
        <p:spPr bwMode="auto">
          <a:xfrm>
            <a:off x="304800" y="0"/>
            <a:ext cx="8534400" cy="1190625"/>
          </a:xfrm>
          <a:prstGeom prst="rect">
            <a:avLst/>
          </a:prstGeom>
          <a:noFill/>
          <a:ln w="9525">
            <a:noFill/>
            <a:miter lim="800000"/>
            <a:headEnd/>
            <a:tailEnd/>
          </a:ln>
        </p:spPr>
        <p:txBody>
          <a:bodyPr>
            <a:spAutoFit/>
          </a:bodyPr>
          <a:lstStyle/>
          <a:p>
            <a:pPr algn="ctr">
              <a:spcBef>
                <a:spcPct val="50000"/>
              </a:spcBef>
            </a:pPr>
            <a:r>
              <a:rPr lang="en-US" sz="3600">
                <a:solidFill>
                  <a:srgbClr val="009999"/>
                </a:solidFill>
              </a:rPr>
              <a:t>District Retention Rates: Evidence of the Urban Ninth Grade Bulge</a:t>
            </a:r>
          </a:p>
        </p:txBody>
      </p:sp>
      <p:sp>
        <p:nvSpPr>
          <p:cNvPr id="60645" name="Rectangle 7"/>
          <p:cNvSpPr>
            <a:spLocks noChangeArrowheads="1"/>
          </p:cNvSpPr>
          <p:nvPr/>
        </p:nvSpPr>
        <p:spPr bwMode="auto">
          <a:xfrm>
            <a:off x="2743200" y="6276975"/>
            <a:ext cx="6400800" cy="581025"/>
          </a:xfrm>
          <a:prstGeom prst="rect">
            <a:avLst/>
          </a:prstGeom>
          <a:noFill/>
          <a:ln w="9525">
            <a:noFill/>
            <a:miter lim="800000"/>
            <a:headEnd/>
            <a:tailEnd/>
          </a:ln>
        </p:spPr>
        <p:txBody>
          <a:bodyPr>
            <a:spAutoFit/>
          </a:bodyPr>
          <a:lstStyle/>
          <a:p>
            <a:pPr algn="r"/>
            <a:r>
              <a:rPr lang="en-US" sz="1600"/>
              <a:t>http://www.doe.mass.edu/infoservices/reports/retention/. </a:t>
            </a:r>
          </a:p>
          <a:p>
            <a:pPr algn="r"/>
            <a:r>
              <a:rPr lang="en-US" sz="1600"/>
              <a:t>Updated Apr. 16, 2009.  Accessed December 15, 2009.</a:t>
            </a:r>
          </a:p>
        </p:txBody>
      </p:sp>
      <p:sp>
        <p:nvSpPr>
          <p:cNvPr id="41191" name="Oval 235"/>
          <p:cNvSpPr>
            <a:spLocks noChangeArrowheads="1"/>
          </p:cNvSpPr>
          <p:nvPr/>
        </p:nvSpPr>
        <p:spPr bwMode="auto">
          <a:xfrm>
            <a:off x="6565900" y="5153025"/>
            <a:ext cx="381000" cy="381000"/>
          </a:xfrm>
          <a:prstGeom prst="ellipse">
            <a:avLst/>
          </a:prstGeom>
          <a:noFill/>
          <a:ln w="19050">
            <a:solidFill>
              <a:srgbClr val="6600CC"/>
            </a:solidFill>
            <a:round/>
            <a:headEnd/>
            <a:tailEnd/>
          </a:ln>
        </p:spPr>
        <p:txBody>
          <a:bodyPr wrap="none" anchor="ctr"/>
          <a:lstStyle/>
          <a:p>
            <a:endParaRPr lang="en-US"/>
          </a:p>
        </p:txBody>
      </p:sp>
      <p:sp>
        <p:nvSpPr>
          <p:cNvPr id="41192" name="PPTShape_0"/>
          <p:cNvSpPr>
            <a:spLocks noChangeArrowheads="1"/>
          </p:cNvSpPr>
          <p:nvPr/>
        </p:nvSpPr>
        <p:spPr bwMode="auto">
          <a:xfrm>
            <a:off x="6577013" y="5697538"/>
            <a:ext cx="381000" cy="381000"/>
          </a:xfrm>
          <a:prstGeom prst="ellipse">
            <a:avLst/>
          </a:prstGeom>
          <a:noFill/>
          <a:ln w="19050">
            <a:solidFill>
              <a:srgbClr val="6600CC"/>
            </a:solidFill>
            <a:round/>
            <a:headEnd/>
            <a:tailEnd/>
          </a:ln>
        </p:spPr>
        <p:txBody>
          <a:bodyPr wrap="none" anchor="ctr"/>
          <a:lstStyle/>
          <a:p>
            <a:endParaRPr lang="en-US"/>
          </a:p>
        </p:txBody>
      </p:sp>
      <p:sp>
        <p:nvSpPr>
          <p:cNvPr id="41193" name="PPTShape_1"/>
          <p:cNvSpPr>
            <a:spLocks noChangeArrowheads="1"/>
          </p:cNvSpPr>
          <p:nvPr/>
        </p:nvSpPr>
        <p:spPr bwMode="auto">
          <a:xfrm>
            <a:off x="6591300" y="5994400"/>
            <a:ext cx="381000" cy="381000"/>
          </a:xfrm>
          <a:prstGeom prst="ellipse">
            <a:avLst/>
          </a:prstGeom>
          <a:noFill/>
          <a:ln w="19050">
            <a:solidFill>
              <a:srgbClr val="6600CC"/>
            </a:solidFill>
            <a:round/>
            <a:headEnd/>
            <a:tailEnd/>
          </a:ln>
        </p:spPr>
        <p:txBody>
          <a:bodyPr wrap="none" anchor="ctr"/>
          <a:lstStyle/>
          <a:p>
            <a:endParaRPr lang="en-US"/>
          </a:p>
        </p:txBody>
      </p:sp>
      <p:sp>
        <p:nvSpPr>
          <p:cNvPr id="41194" name="PPTShape_2"/>
          <p:cNvSpPr>
            <a:spLocks noChangeArrowheads="1"/>
          </p:cNvSpPr>
          <p:nvPr/>
        </p:nvSpPr>
        <p:spPr bwMode="auto">
          <a:xfrm>
            <a:off x="6578600" y="1866900"/>
            <a:ext cx="381000" cy="381000"/>
          </a:xfrm>
          <a:prstGeom prst="ellipse">
            <a:avLst/>
          </a:prstGeom>
          <a:noFill/>
          <a:ln w="19050">
            <a:solidFill>
              <a:srgbClr val="6600CC"/>
            </a:solidFill>
            <a:round/>
            <a:headEnd/>
            <a:tailEnd/>
          </a:ln>
        </p:spPr>
        <p:txBody>
          <a:bodyPr wrap="none" anchor="ctr"/>
          <a:lstStyle/>
          <a:p>
            <a:endParaRPr lang="en-US"/>
          </a:p>
        </p:txBody>
      </p:sp>
      <p:sp>
        <p:nvSpPr>
          <p:cNvPr id="41195" name="Oval 238"/>
          <p:cNvSpPr>
            <a:spLocks noChangeArrowheads="1"/>
          </p:cNvSpPr>
          <p:nvPr/>
        </p:nvSpPr>
        <p:spPr bwMode="auto">
          <a:xfrm>
            <a:off x="7035800" y="1866900"/>
            <a:ext cx="381000" cy="381000"/>
          </a:xfrm>
          <a:prstGeom prst="ellipse">
            <a:avLst/>
          </a:prstGeom>
          <a:noFill/>
          <a:ln w="15875">
            <a:solidFill>
              <a:srgbClr val="FF0000"/>
            </a:solidFill>
            <a:round/>
            <a:headEnd/>
            <a:tailEnd/>
          </a:ln>
        </p:spPr>
        <p:txBody>
          <a:bodyPr wrap="none" anchor="ctr"/>
          <a:lstStyle/>
          <a:p>
            <a:endParaRPr lang="en-US"/>
          </a:p>
        </p:txBody>
      </p:sp>
      <p:sp>
        <p:nvSpPr>
          <p:cNvPr id="41196" name="PPTShape_3"/>
          <p:cNvSpPr>
            <a:spLocks noChangeArrowheads="1"/>
          </p:cNvSpPr>
          <p:nvPr/>
        </p:nvSpPr>
        <p:spPr bwMode="auto">
          <a:xfrm>
            <a:off x="7050088" y="2273300"/>
            <a:ext cx="381000" cy="381000"/>
          </a:xfrm>
          <a:prstGeom prst="ellipse">
            <a:avLst/>
          </a:prstGeom>
          <a:noFill/>
          <a:ln w="15875">
            <a:solidFill>
              <a:srgbClr val="FF0000"/>
            </a:solidFill>
            <a:round/>
            <a:headEnd/>
            <a:tailEnd/>
          </a:ln>
        </p:spPr>
        <p:txBody>
          <a:bodyPr wrap="none" anchor="ctr"/>
          <a:lstStyle/>
          <a:p>
            <a:endParaRPr lang="en-US"/>
          </a:p>
        </p:txBody>
      </p:sp>
      <p:sp>
        <p:nvSpPr>
          <p:cNvPr id="41197" name="PPTShape_4"/>
          <p:cNvSpPr>
            <a:spLocks noChangeArrowheads="1"/>
          </p:cNvSpPr>
          <p:nvPr/>
        </p:nvSpPr>
        <p:spPr bwMode="auto">
          <a:xfrm>
            <a:off x="7061200" y="5689600"/>
            <a:ext cx="381000" cy="381000"/>
          </a:xfrm>
          <a:prstGeom prst="ellipse">
            <a:avLst/>
          </a:prstGeom>
          <a:noFill/>
          <a:ln w="15875">
            <a:solidFill>
              <a:srgbClr val="FF0000"/>
            </a:solidFill>
            <a:round/>
            <a:headEnd/>
            <a:tailEnd/>
          </a:ln>
        </p:spPr>
        <p:txBody>
          <a:bodyPr wrap="none" anchor="ctr"/>
          <a:lstStyle/>
          <a:p>
            <a:endParaRPr lang="en-US"/>
          </a:p>
        </p:txBody>
      </p:sp>
      <p:sp>
        <p:nvSpPr>
          <p:cNvPr id="41198" name="PPTShape_5"/>
          <p:cNvSpPr>
            <a:spLocks noChangeArrowheads="1"/>
          </p:cNvSpPr>
          <p:nvPr/>
        </p:nvSpPr>
        <p:spPr bwMode="auto">
          <a:xfrm>
            <a:off x="7054850" y="2997200"/>
            <a:ext cx="381000" cy="381000"/>
          </a:xfrm>
          <a:prstGeom prst="ellipse">
            <a:avLst/>
          </a:prstGeom>
          <a:noFill/>
          <a:ln w="15875">
            <a:solidFill>
              <a:srgbClr val="FF0000"/>
            </a:solidFill>
            <a:round/>
            <a:headEnd/>
            <a:tailEnd/>
          </a:ln>
        </p:spPr>
        <p:txBody>
          <a:bodyPr wrap="none" anchor="ctr"/>
          <a:lstStyle/>
          <a:p>
            <a:endParaRPr lang="en-US"/>
          </a:p>
        </p:txBody>
      </p:sp>
      <p:sp>
        <p:nvSpPr>
          <p:cNvPr id="41199" name="PPTShape_6"/>
          <p:cNvSpPr>
            <a:spLocks noChangeArrowheads="1"/>
          </p:cNvSpPr>
          <p:nvPr/>
        </p:nvSpPr>
        <p:spPr bwMode="auto">
          <a:xfrm>
            <a:off x="7061200" y="3352800"/>
            <a:ext cx="381000" cy="381000"/>
          </a:xfrm>
          <a:prstGeom prst="ellipse">
            <a:avLst/>
          </a:prstGeom>
          <a:noFill/>
          <a:ln w="15875">
            <a:solidFill>
              <a:srgbClr val="FF0000"/>
            </a:solidFill>
            <a:round/>
            <a:headEnd/>
            <a:tailEnd/>
          </a:ln>
        </p:spPr>
        <p:txBody>
          <a:bodyPr wrap="none" anchor="ctr"/>
          <a:lstStyle/>
          <a:p>
            <a:endParaRPr lang="en-US"/>
          </a:p>
        </p:txBody>
      </p:sp>
      <p:sp>
        <p:nvSpPr>
          <p:cNvPr id="41200" name="PPTShape_7"/>
          <p:cNvSpPr>
            <a:spLocks noChangeArrowheads="1"/>
          </p:cNvSpPr>
          <p:nvPr/>
        </p:nvSpPr>
        <p:spPr bwMode="auto">
          <a:xfrm>
            <a:off x="7075488" y="6005513"/>
            <a:ext cx="381000" cy="381000"/>
          </a:xfrm>
          <a:prstGeom prst="ellipse">
            <a:avLst/>
          </a:prstGeom>
          <a:noFill/>
          <a:ln w="15875">
            <a:solidFill>
              <a:srgbClr val="FF0000"/>
            </a:solidFill>
            <a:round/>
            <a:headEnd/>
            <a:tailEnd/>
          </a:ln>
        </p:spPr>
        <p:txBody>
          <a:bodyPr wrap="none" anchor="ctr"/>
          <a:lstStyle/>
          <a:p>
            <a:endParaRPr lang="en-US"/>
          </a:p>
        </p:txBody>
      </p:sp>
      <p:sp>
        <p:nvSpPr>
          <p:cNvPr id="41201" name="PPTShape_8"/>
          <p:cNvSpPr>
            <a:spLocks noChangeArrowheads="1"/>
          </p:cNvSpPr>
          <p:nvPr/>
        </p:nvSpPr>
        <p:spPr bwMode="auto">
          <a:xfrm>
            <a:off x="7061200" y="5181600"/>
            <a:ext cx="381000" cy="381000"/>
          </a:xfrm>
          <a:prstGeom prst="ellipse">
            <a:avLst/>
          </a:prstGeom>
          <a:noFill/>
          <a:ln w="15875">
            <a:solidFill>
              <a:srgbClr val="FF0000"/>
            </a:solidFill>
            <a:round/>
            <a:headEnd/>
            <a:tailEnd/>
          </a:ln>
        </p:spPr>
        <p:txBody>
          <a:bodyPr wrap="none" anchor="ctr"/>
          <a:lstStyle/>
          <a:p>
            <a:endParaRPr lang="en-US"/>
          </a:p>
        </p:txBody>
      </p:sp>
      <p:sp>
        <p:nvSpPr>
          <p:cNvPr id="41202" name="PPTShape_9"/>
          <p:cNvSpPr>
            <a:spLocks noChangeArrowheads="1"/>
          </p:cNvSpPr>
          <p:nvPr/>
        </p:nvSpPr>
        <p:spPr bwMode="auto">
          <a:xfrm>
            <a:off x="7061200" y="4826000"/>
            <a:ext cx="381000" cy="381000"/>
          </a:xfrm>
          <a:prstGeom prst="ellipse">
            <a:avLst/>
          </a:prstGeom>
          <a:noFill/>
          <a:ln w="15875">
            <a:solidFill>
              <a:srgbClr val="FF0000"/>
            </a:solidFill>
            <a:round/>
            <a:headEnd/>
            <a:tailEnd/>
          </a:ln>
        </p:spPr>
        <p:txBody>
          <a:bodyPr wrap="none" anchor="ctr"/>
          <a:lstStyle/>
          <a:p>
            <a:endParaRPr lang="en-US"/>
          </a:p>
        </p:txBody>
      </p:sp>
      <p:sp>
        <p:nvSpPr>
          <p:cNvPr id="41203" name="PPTShape_10"/>
          <p:cNvSpPr>
            <a:spLocks noChangeArrowheads="1"/>
          </p:cNvSpPr>
          <p:nvPr/>
        </p:nvSpPr>
        <p:spPr bwMode="auto">
          <a:xfrm>
            <a:off x="7072313" y="4114800"/>
            <a:ext cx="381000" cy="381000"/>
          </a:xfrm>
          <a:prstGeom prst="ellipse">
            <a:avLst/>
          </a:prstGeom>
          <a:noFill/>
          <a:ln w="15875">
            <a:solidFill>
              <a:srgbClr val="FF0000"/>
            </a:solidFill>
            <a:round/>
            <a:headEnd/>
            <a:tailEnd/>
          </a:ln>
        </p:spPr>
        <p:txBody>
          <a:bodyPr wrap="none" anchor="ctr"/>
          <a:lstStyle/>
          <a:p>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19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119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119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1193"/>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119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119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119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119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120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120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120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119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12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191" grpId="0" animBg="1"/>
      <p:bldP spid="41192" grpId="0" animBg="1"/>
      <p:bldP spid="41193" grpId="0" animBg="1"/>
      <p:bldP spid="41194" grpId="0" animBg="1"/>
      <p:bldP spid="41195" grpId="0" animBg="1"/>
      <p:bldP spid="41196" grpId="0" animBg="1"/>
      <p:bldP spid="41197" grpId="0" animBg="1"/>
      <p:bldP spid="41198" grpId="0" animBg="1"/>
      <p:bldP spid="41199" grpId="0" animBg="1"/>
      <p:bldP spid="41200" grpId="0" animBg="1"/>
      <p:bldP spid="41201" grpId="0" animBg="1"/>
      <p:bldP spid="41202" grpId="0" animBg="1"/>
      <p:bldP spid="4120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9397" name="Group 1333"/>
          <p:cNvGraphicFramePr>
            <a:graphicFrameLocks noGrp="1"/>
          </p:cNvGraphicFramePr>
          <p:nvPr/>
        </p:nvGraphicFramePr>
        <p:xfrm>
          <a:off x="260350" y="1676400"/>
          <a:ext cx="8759825" cy="3429000"/>
        </p:xfrm>
        <a:graphic>
          <a:graphicData uri="http://schemas.openxmlformats.org/drawingml/2006/table">
            <a:tbl>
              <a:tblPr/>
              <a:tblGrid>
                <a:gridCol w="1143000"/>
                <a:gridCol w="990600"/>
                <a:gridCol w="990600"/>
                <a:gridCol w="792163"/>
                <a:gridCol w="568325"/>
                <a:gridCol w="552450"/>
                <a:gridCol w="558800"/>
                <a:gridCol w="752475"/>
                <a:gridCol w="752475"/>
                <a:gridCol w="909637"/>
                <a:gridCol w="749300"/>
              </a:tblGrid>
              <a:tr h="53245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cs typeface="Arial"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C0C0C0"/>
                    </a:solidFill>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Arial" charset="0"/>
                        </a:rPr>
                        <a:t>District Retention Rates</a:t>
                      </a:r>
                      <a:endParaRPr kumimoji="0" lang="en-US" sz="1800" b="0" i="0" u="none" strike="noStrike" cap="none" normalizeH="0" baseline="0" smtClean="0">
                        <a:ln>
                          <a:noFill/>
                        </a:ln>
                        <a:solidFill>
                          <a:schemeClr val="tx1"/>
                        </a:solidFill>
                        <a:effectLst/>
                        <a:latin typeface="Arial" charset="0"/>
                        <a:cs typeface="Arial"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C0C0C0"/>
                    </a:solidFill>
                  </a:tcPr>
                </a:tc>
                <a:tc hMerge="1">
                  <a:txBody>
                    <a:bodyPr/>
                    <a:lstStyle/>
                    <a:p>
                      <a:endParaRPr lang="en-US"/>
                    </a:p>
                  </a:txBody>
                  <a:tcPr/>
                </a:tc>
                <a:tc hMerge="1">
                  <a:txBody>
                    <a:bodyPr/>
                    <a:lstStyle/>
                    <a:p>
                      <a:endParaRPr lang="en-US"/>
                    </a:p>
                  </a:txBody>
                  <a:tcPr/>
                </a:tc>
                <a:tc gridSpan="7">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charset="0"/>
                          <a:cs typeface="Arial" charset="0"/>
                        </a:rPr>
                        <a:t>Retention Rates by Race/Ethnicity                                                                      </a:t>
                      </a:r>
                      <a:r>
                        <a:rPr kumimoji="0" lang="en-US" sz="900" b="0" i="0" u="none" strike="noStrike" cap="none" normalizeH="0" baseline="0" dirty="0" smtClean="0">
                          <a:ln>
                            <a:noFill/>
                          </a:ln>
                          <a:solidFill>
                            <a:schemeClr val="tx1"/>
                          </a:solidFill>
                          <a:effectLst/>
                          <a:latin typeface="Arial" charset="0"/>
                          <a:cs typeface="Arial" charset="0"/>
                        </a:rPr>
                        <a:t>  (All Numbers are Percentages)</a:t>
                      </a:r>
                      <a:endParaRPr kumimoji="0" lang="en-US" sz="1800" b="0" i="0" u="none" strike="noStrike" cap="none" normalizeH="0" baseline="0" dirty="0" smtClean="0">
                        <a:ln>
                          <a:noFill/>
                        </a:ln>
                        <a:solidFill>
                          <a:schemeClr val="tx1"/>
                        </a:solidFill>
                        <a:effectLst/>
                        <a:latin typeface="Arial" charset="0"/>
                        <a:cs typeface="Arial"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C0C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6673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Arial" charset="0"/>
                        </a:rPr>
                        <a:t>District Name</a:t>
                      </a:r>
                      <a:endParaRPr kumimoji="0" lang="en-US" sz="1800" b="0" i="0" u="none" strike="noStrike" cap="none" normalizeH="0" baseline="0" smtClean="0">
                        <a:ln>
                          <a:noFill/>
                        </a:ln>
                        <a:solidFill>
                          <a:schemeClr val="tx1"/>
                        </a:solidFill>
                        <a:effectLst/>
                        <a:latin typeface="Arial" charset="0"/>
                        <a:cs typeface="Arial" charset="0"/>
                      </a:endParaRP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Number of Retentions</a:t>
                      </a:r>
                      <a:endParaRPr kumimoji="0" lang="en-US" sz="1800" b="0" i="0" u="none" strike="noStrike" cap="none" normalizeH="0" baseline="0" smtClean="0">
                        <a:ln>
                          <a:noFill/>
                        </a:ln>
                        <a:solidFill>
                          <a:schemeClr val="tx1"/>
                        </a:solidFill>
                        <a:effectLst/>
                        <a:latin typeface="Arial" charset="0"/>
                        <a:cs typeface="Arial" charset="0"/>
                      </a:endParaRPr>
                    </a:p>
                  </a:txBody>
                  <a:tcPr marT="45732" marB="45732" anchor="b" horzOverflow="overflow">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Enrollment in Grades 1-12 </a:t>
                      </a:r>
                      <a:endParaRPr kumimoji="0" lang="en-US" sz="1800" b="0" i="0" u="none" strike="noStrike" cap="none" normalizeH="0" baseline="0" smtClean="0">
                        <a:ln>
                          <a:noFill/>
                        </a:ln>
                        <a:solidFill>
                          <a:schemeClr val="tx1"/>
                        </a:solidFill>
                        <a:effectLst/>
                        <a:latin typeface="Arial" charset="0"/>
                        <a:cs typeface="Arial" charset="0"/>
                      </a:endParaRPr>
                    </a:p>
                  </a:txBody>
                  <a:tcPr marT="45732" marB="45732"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Retention Rate</a:t>
                      </a:r>
                      <a:endParaRPr kumimoji="0" lang="en-US" sz="1800" b="0" i="0" u="none" strike="noStrike" cap="none" normalizeH="0" baseline="0" smtClean="0">
                        <a:ln>
                          <a:noFill/>
                        </a:ln>
                        <a:solidFill>
                          <a:schemeClr val="tx1"/>
                        </a:solidFill>
                        <a:effectLst/>
                        <a:latin typeface="Arial" charset="0"/>
                        <a:cs typeface="Arial" charset="0"/>
                      </a:endParaRPr>
                    </a:p>
                  </a:txBody>
                  <a:tcPr marT="45732" marB="45732" anchor="b"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White</a:t>
                      </a:r>
                      <a:endParaRPr kumimoji="0" lang="en-US" sz="1800" b="0" i="0" u="none" strike="noStrike" cap="none" normalizeH="0" baseline="0" smtClean="0">
                        <a:ln>
                          <a:noFill/>
                        </a:ln>
                        <a:solidFill>
                          <a:schemeClr val="tx1"/>
                        </a:solidFill>
                        <a:effectLst/>
                        <a:latin typeface="Arial" charset="0"/>
                        <a:cs typeface="Arial" charset="0"/>
                      </a:endParaRPr>
                    </a:p>
                  </a:txBody>
                  <a:tcPr marT="45732" marB="45732" anchor="b" horzOverflow="overflow">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Black</a:t>
                      </a:r>
                      <a:endParaRPr kumimoji="0" lang="en-US" sz="1800" b="0" i="0" u="none" strike="noStrike" cap="none" normalizeH="0" baseline="0" smtClean="0">
                        <a:ln>
                          <a:noFill/>
                        </a:ln>
                        <a:solidFill>
                          <a:schemeClr val="tx1"/>
                        </a:solidFill>
                        <a:effectLst/>
                        <a:latin typeface="Arial" charset="0"/>
                        <a:cs typeface="Arial" charset="0"/>
                      </a:endParaRPr>
                    </a:p>
                  </a:txBody>
                  <a:tcPr marT="45732" marB="45732"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Asian</a:t>
                      </a:r>
                      <a:endParaRPr kumimoji="0" lang="en-US" sz="1800" b="0" i="0" u="none" strike="noStrike" cap="none" normalizeH="0" baseline="0" smtClean="0">
                        <a:ln>
                          <a:noFill/>
                        </a:ln>
                        <a:solidFill>
                          <a:schemeClr val="tx1"/>
                        </a:solidFill>
                        <a:effectLst/>
                        <a:latin typeface="Arial" charset="0"/>
                        <a:cs typeface="Arial" charset="0"/>
                      </a:endParaRPr>
                    </a:p>
                  </a:txBody>
                  <a:tcPr marT="45732" marB="45732"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Native American</a:t>
                      </a:r>
                      <a:endParaRPr kumimoji="0" lang="en-US" sz="1800" b="0" i="0" u="none" strike="noStrike" cap="none" normalizeH="0" baseline="0" smtClean="0">
                        <a:ln>
                          <a:noFill/>
                        </a:ln>
                        <a:solidFill>
                          <a:schemeClr val="tx1"/>
                        </a:solidFill>
                        <a:effectLst/>
                        <a:latin typeface="Arial" charset="0"/>
                        <a:cs typeface="Arial" charset="0"/>
                      </a:endParaRPr>
                    </a:p>
                  </a:txBody>
                  <a:tcPr marT="45732" marB="45732"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Native Hawaiian</a:t>
                      </a:r>
                      <a:endParaRPr kumimoji="0" lang="en-US" sz="1800" b="0" i="0" u="none" strike="noStrike" cap="none" normalizeH="0" baseline="0" smtClean="0">
                        <a:ln>
                          <a:noFill/>
                        </a:ln>
                        <a:solidFill>
                          <a:schemeClr val="tx1"/>
                        </a:solidFill>
                        <a:effectLst/>
                        <a:latin typeface="Arial" charset="0"/>
                        <a:cs typeface="Arial" charset="0"/>
                      </a:endParaRPr>
                    </a:p>
                  </a:txBody>
                  <a:tcPr marT="45732" marB="45732"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Multi-Race, Non-Hispanic</a:t>
                      </a:r>
                      <a:endParaRPr kumimoji="0" lang="en-US" sz="1800" b="0" i="0" u="none" strike="noStrike" cap="none" normalizeH="0" baseline="0" smtClean="0">
                        <a:ln>
                          <a:noFill/>
                        </a:ln>
                        <a:solidFill>
                          <a:schemeClr val="tx1"/>
                        </a:solidFill>
                        <a:effectLst/>
                        <a:latin typeface="Arial" charset="0"/>
                        <a:cs typeface="Arial" charset="0"/>
                      </a:endParaRPr>
                    </a:p>
                  </a:txBody>
                  <a:tcPr marT="45732" marB="45732"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Hispanic</a:t>
                      </a:r>
                      <a:endParaRPr kumimoji="0" lang="en-US" sz="1800" b="0" i="0" u="none" strike="noStrike" cap="none" normalizeH="0" baseline="0" smtClean="0">
                        <a:ln>
                          <a:noFill/>
                        </a:ln>
                        <a:solidFill>
                          <a:schemeClr val="tx1"/>
                        </a:solidFill>
                        <a:effectLst/>
                        <a:latin typeface="Arial" charset="0"/>
                        <a:cs typeface="Arial" charset="0"/>
                      </a:endParaRPr>
                    </a:p>
                  </a:txBody>
                  <a:tcPr marT="45732" marB="45732" anchor="b"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425962">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Boston</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3,367</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50,004</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7.1</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4.4</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8.2</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3.2</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6.8</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9.5</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5.0</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7.9</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5962">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Cambridge</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93</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4,799</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1.9</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1.3</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2.8</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0.6</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4.0</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1.0</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2.8</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5962">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Lawrence</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521</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11,068</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4.7</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2.4</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5.8</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1.9</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16.7</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4.9</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5962">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Newton</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36</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10,634</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0.3</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0.5</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0.8</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0.3</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0.0</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0.3</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1.0</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5962">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Somerville</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252</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4,240</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5.9</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5.1</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7.9</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2.4</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9.1</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6.5</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7.0</a:t>
                      </a:r>
                    </a:p>
                  </a:txBody>
                  <a:tcPr marT="45732" marB="4573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62554" name="Text Box 1329"/>
          <p:cNvSpPr txBox="1">
            <a:spLocks noChangeArrowheads="1"/>
          </p:cNvSpPr>
          <p:nvPr/>
        </p:nvSpPr>
        <p:spPr bwMode="auto">
          <a:xfrm>
            <a:off x="304800" y="0"/>
            <a:ext cx="8534400" cy="1190625"/>
          </a:xfrm>
          <a:prstGeom prst="rect">
            <a:avLst/>
          </a:prstGeom>
          <a:noFill/>
          <a:ln w="9525">
            <a:noFill/>
            <a:miter lim="800000"/>
            <a:headEnd/>
            <a:tailEnd/>
          </a:ln>
        </p:spPr>
        <p:txBody>
          <a:bodyPr>
            <a:spAutoFit/>
          </a:bodyPr>
          <a:lstStyle/>
          <a:p>
            <a:pPr algn="ctr">
              <a:spcBef>
                <a:spcPct val="50000"/>
              </a:spcBef>
            </a:pPr>
            <a:r>
              <a:rPr lang="en-US" sz="3600">
                <a:solidFill>
                  <a:srgbClr val="009999"/>
                </a:solidFill>
              </a:rPr>
              <a:t>District Retention Rates by Race/Ethnicity (2007-08)</a:t>
            </a:r>
          </a:p>
        </p:txBody>
      </p:sp>
      <p:sp>
        <p:nvSpPr>
          <p:cNvPr id="62555" name="Rectangle 1334"/>
          <p:cNvSpPr>
            <a:spLocks noChangeArrowheads="1"/>
          </p:cNvSpPr>
          <p:nvPr/>
        </p:nvSpPr>
        <p:spPr bwMode="auto">
          <a:xfrm>
            <a:off x="3333750" y="6491288"/>
            <a:ext cx="5810250" cy="366712"/>
          </a:xfrm>
          <a:prstGeom prst="rect">
            <a:avLst/>
          </a:prstGeom>
          <a:noFill/>
          <a:ln w="9525">
            <a:noFill/>
            <a:miter lim="800000"/>
            <a:headEnd/>
            <a:tailEnd/>
          </a:ln>
        </p:spPr>
        <p:txBody>
          <a:bodyPr wrap="none">
            <a:spAutoFit/>
          </a:bodyPr>
          <a:lstStyle/>
          <a:p>
            <a:r>
              <a:rPr lang="en-US"/>
              <a:t>http://www.doe.mass.edu/infoservices/reports/retention/</a:t>
            </a:r>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a:xfrm>
            <a:off x="609600" y="1371600"/>
            <a:ext cx="7848600" cy="3810000"/>
          </a:xfrm>
          <a:prstGeom prst="rect">
            <a:avLst/>
          </a:prstGeom>
        </p:spPr>
        <p:txBody>
          <a:bodyPr/>
          <a:lstStyle/>
          <a:p>
            <a:pPr algn="ctr">
              <a:defRPr/>
            </a:pPr>
            <a:r>
              <a:rPr lang="en-US" sz="5400" kern="0" dirty="0">
                <a:solidFill>
                  <a:schemeClr val="accent2"/>
                </a:solidFill>
                <a:latin typeface="+mj-lt"/>
                <a:ea typeface="+mj-ea"/>
                <a:cs typeface="+mj-cs"/>
              </a:rPr>
              <a:t>Perverse Incentives (or at least outcomes) for Students: </a:t>
            </a:r>
            <a:r>
              <a:rPr lang="en-US" sz="5400" kern="0" dirty="0">
                <a:solidFill>
                  <a:schemeClr val="accent2"/>
                </a:solidFill>
                <a:latin typeface="+mj-lt"/>
                <a:ea typeface="+mj-ea"/>
                <a:cs typeface="+mj-cs"/>
              </a:rPr>
              <a:t>If </a:t>
            </a:r>
            <a:r>
              <a:rPr lang="en-US" sz="5400" kern="0" dirty="0">
                <a:solidFill>
                  <a:schemeClr val="accent2"/>
                </a:solidFill>
                <a:latin typeface="+mj-lt"/>
                <a:ea typeface="+mj-ea"/>
                <a:cs typeface="+mj-cs"/>
              </a:rPr>
              <a:t>You’re Not Passing, Drop Out</a:t>
            </a:r>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noChangeArrowheads="1"/>
          </p:cNvSpPr>
          <p:nvPr>
            <p:ph type="title"/>
          </p:nvPr>
        </p:nvSpPr>
        <p:spPr>
          <a:xfrm>
            <a:off x="0" y="76200"/>
            <a:ext cx="9144000" cy="1143000"/>
          </a:xfrm>
        </p:spPr>
        <p:txBody>
          <a:bodyPr/>
          <a:lstStyle/>
          <a:p>
            <a:pPr eaLnBrk="1" hangingPunct="1"/>
            <a:r>
              <a:rPr lang="en-US" sz="4000" smtClean="0">
                <a:solidFill>
                  <a:schemeClr val="hlink"/>
                </a:solidFill>
              </a:rPr>
              <a:t>Retention and Dropouts</a:t>
            </a:r>
          </a:p>
        </p:txBody>
      </p:sp>
      <p:sp>
        <p:nvSpPr>
          <p:cNvPr id="25603" name="Rectangle 3"/>
          <p:cNvSpPr>
            <a:spLocks noGrp="1" noChangeArrowheads="1"/>
          </p:cNvSpPr>
          <p:nvPr>
            <p:ph type="body" idx="1"/>
          </p:nvPr>
        </p:nvSpPr>
        <p:spPr>
          <a:xfrm>
            <a:off x="228600" y="1295400"/>
            <a:ext cx="8534400" cy="5410200"/>
          </a:xfrm>
        </p:spPr>
        <p:txBody>
          <a:bodyPr/>
          <a:lstStyle/>
          <a:p>
            <a:pPr eaLnBrk="1" hangingPunct="1">
              <a:spcBef>
                <a:spcPts val="1800"/>
              </a:spcBef>
            </a:pPr>
            <a:r>
              <a:rPr lang="en-US" sz="2800" smtClean="0"/>
              <a:t>Repeating any grade correlated with and even clearly contributes to dropping out</a:t>
            </a:r>
          </a:p>
          <a:p>
            <a:pPr eaLnBrk="1" hangingPunct="1">
              <a:spcBef>
                <a:spcPts val="1800"/>
              </a:spcBef>
            </a:pPr>
            <a:r>
              <a:rPr lang="en-US" sz="2800" smtClean="0"/>
              <a:t>Persistence to 12th grade dramatically lower for students repeating grade 9 (TX &amp; Philadelphia)</a:t>
            </a:r>
          </a:p>
          <a:p>
            <a:pPr eaLnBrk="1" hangingPunct="1">
              <a:spcBef>
                <a:spcPts val="1800"/>
              </a:spcBef>
            </a:pPr>
            <a:r>
              <a:rPr lang="en-US" sz="2800" smtClean="0"/>
              <a:t>Up to 40% of ninth grade students in cities with the highest dropout rates repeat 9</a:t>
            </a:r>
            <a:r>
              <a:rPr lang="en-US" sz="2800" baseline="30000" smtClean="0"/>
              <a:t>th</a:t>
            </a:r>
            <a:r>
              <a:rPr lang="en-US" sz="2800" smtClean="0"/>
              <a:t> grade; only 10–15% of those repeaters go on to graduate</a:t>
            </a:r>
          </a:p>
          <a:p>
            <a:pPr eaLnBrk="1" hangingPunct="1">
              <a:spcBef>
                <a:spcPts val="1800"/>
              </a:spcBef>
            </a:pPr>
            <a:r>
              <a:rPr lang="en-US" sz="2800" smtClean="0"/>
              <a:t>40% of dropouts in low–income high schools left after ninth grade vs. 27% in low–poverty schools</a:t>
            </a:r>
          </a:p>
        </p:txBody>
      </p:sp>
      <p:sp>
        <p:nvSpPr>
          <p:cNvPr id="66563" name="Text Box 4"/>
          <p:cNvSpPr txBox="1">
            <a:spLocks noChangeArrowheads="1"/>
          </p:cNvSpPr>
          <p:nvPr/>
        </p:nvSpPr>
        <p:spPr bwMode="auto">
          <a:xfrm>
            <a:off x="1066800" y="6276975"/>
            <a:ext cx="8077200" cy="611188"/>
          </a:xfrm>
          <a:prstGeom prst="rect">
            <a:avLst/>
          </a:prstGeom>
          <a:noFill/>
          <a:ln w="9525">
            <a:noFill/>
            <a:miter lim="800000"/>
            <a:headEnd/>
            <a:tailEnd/>
          </a:ln>
        </p:spPr>
        <p:txBody>
          <a:bodyPr>
            <a:spAutoFit/>
          </a:bodyPr>
          <a:lstStyle/>
          <a:p>
            <a:pPr>
              <a:spcBef>
                <a:spcPct val="50000"/>
              </a:spcBef>
            </a:pPr>
            <a:r>
              <a:rPr lang="en-US" sz="1600"/>
              <a:t>Balfanz and Legters 2004, </a:t>
            </a:r>
            <a:r>
              <a:rPr lang="en-US" sz="1600">
                <a:hlinkClick r:id="rId4"/>
              </a:rPr>
              <a:t>http://www.nsf.gov/statistics/seind08/c1/c1s6.htm</a:t>
            </a:r>
            <a:r>
              <a:rPr lang="en-US"/>
              <a:t>,  </a:t>
            </a:r>
            <a:r>
              <a:rPr lang="en-US" sz="1600">
                <a:hlinkClick r:id="rId5"/>
              </a:rPr>
              <a:t>http://www.betterhighschools.org/docs/NHSC_FirstYearofHighSchool_032807_000.pdf</a:t>
            </a:r>
            <a:r>
              <a:rPr lang="en-US" sz="1600"/>
              <a:t>, </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6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6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5"/>
          <p:cNvSpPr>
            <a:spLocks noGrp="1" noChangeArrowheads="1"/>
          </p:cNvSpPr>
          <p:nvPr>
            <p:ph type="title"/>
          </p:nvPr>
        </p:nvSpPr>
        <p:spPr>
          <a:xfrm>
            <a:off x="457200" y="76200"/>
            <a:ext cx="8229600" cy="1143000"/>
          </a:xfrm>
        </p:spPr>
        <p:txBody>
          <a:bodyPr/>
          <a:lstStyle/>
          <a:p>
            <a:pPr eaLnBrk="1" hangingPunct="1"/>
            <a:r>
              <a:rPr lang="en-US" sz="4000" smtClean="0">
                <a:solidFill>
                  <a:schemeClr val="hlink"/>
                </a:solidFill>
              </a:rPr>
              <a:t>Cohort 2009 4-year Graduation Rates in Massachusetts:</a:t>
            </a:r>
          </a:p>
        </p:txBody>
      </p:sp>
      <p:sp>
        <p:nvSpPr>
          <p:cNvPr id="68610" name="Rectangle 7"/>
          <p:cNvSpPr>
            <a:spLocks noChangeArrowheads="1"/>
          </p:cNvSpPr>
          <p:nvPr/>
        </p:nvSpPr>
        <p:spPr bwMode="auto">
          <a:xfrm>
            <a:off x="2743200" y="6519863"/>
            <a:ext cx="6400800" cy="338137"/>
          </a:xfrm>
          <a:prstGeom prst="rect">
            <a:avLst/>
          </a:prstGeom>
          <a:noFill/>
          <a:ln w="9525">
            <a:noFill/>
            <a:miter lim="800000"/>
            <a:headEnd/>
            <a:tailEnd/>
          </a:ln>
        </p:spPr>
        <p:txBody>
          <a:bodyPr>
            <a:spAutoFit/>
          </a:bodyPr>
          <a:lstStyle/>
          <a:p>
            <a:r>
              <a:rPr lang="en-US" sz="1600"/>
              <a:t>Source: </a:t>
            </a:r>
            <a:r>
              <a:rPr lang="en-US" sz="1600">
                <a:hlinkClick r:id="rId4"/>
              </a:rPr>
              <a:t>http://www.doe.mass.edu/infoservices/reports/gradrates/</a:t>
            </a:r>
            <a:endParaRPr lang="en-US" sz="1600"/>
          </a:p>
        </p:txBody>
      </p:sp>
      <p:sp>
        <p:nvSpPr>
          <p:cNvPr id="12" name="Rectangle 11"/>
          <p:cNvSpPr/>
          <p:nvPr/>
        </p:nvSpPr>
        <p:spPr>
          <a:xfrm>
            <a:off x="5702300" y="1358900"/>
            <a:ext cx="2286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Rectangle 14"/>
          <p:cNvSpPr/>
          <p:nvPr/>
        </p:nvSpPr>
        <p:spPr>
          <a:xfrm>
            <a:off x="609600" y="3048000"/>
            <a:ext cx="2286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8613" name="TextBox 9"/>
          <p:cNvSpPr txBox="1">
            <a:spLocks noChangeArrowheads="1"/>
          </p:cNvSpPr>
          <p:nvPr/>
        </p:nvSpPr>
        <p:spPr bwMode="auto">
          <a:xfrm>
            <a:off x="0" y="6551613"/>
            <a:ext cx="2133600" cy="230187"/>
          </a:xfrm>
          <a:prstGeom prst="rect">
            <a:avLst/>
          </a:prstGeom>
          <a:noFill/>
          <a:ln w="9525">
            <a:noFill/>
            <a:miter lim="800000"/>
            <a:headEnd/>
            <a:tailEnd/>
          </a:ln>
        </p:spPr>
        <p:txBody>
          <a:bodyPr>
            <a:spAutoFit/>
          </a:bodyPr>
          <a:lstStyle/>
          <a:p>
            <a:r>
              <a:rPr lang="en-US" sz="900">
                <a:latin typeface="Bell MT" pitchFamily="18" charset="0"/>
              </a:rPr>
              <a:t>* Limited English Proficient</a:t>
            </a:r>
          </a:p>
        </p:txBody>
      </p:sp>
      <p:graphicFrame>
        <p:nvGraphicFramePr>
          <p:cNvPr id="11" name="Table 10"/>
          <p:cNvGraphicFramePr>
            <a:graphicFrameLocks noGrp="1"/>
          </p:cNvGraphicFramePr>
          <p:nvPr/>
        </p:nvGraphicFramePr>
        <p:xfrm>
          <a:off x="0" y="1293813"/>
          <a:ext cx="9144000" cy="5183187"/>
        </p:xfrm>
        <a:graphic>
          <a:graphicData uri="http://schemas.openxmlformats.org/drawingml/2006/table">
            <a:tbl>
              <a:tblPr/>
              <a:tblGrid>
                <a:gridCol w="1101725"/>
                <a:gridCol w="969963"/>
                <a:gridCol w="990600"/>
                <a:gridCol w="1082675"/>
                <a:gridCol w="957262"/>
                <a:gridCol w="1057275"/>
                <a:gridCol w="906463"/>
                <a:gridCol w="1020762"/>
                <a:gridCol w="1057275"/>
              </a:tblGrid>
              <a:tr h="179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smtClean="0">
                        <a:ln>
                          <a:noFill/>
                        </a:ln>
                        <a:solidFill>
                          <a:schemeClr val="tx1"/>
                        </a:solidFill>
                        <a:effectLst/>
                        <a:latin typeface="Times New Roman" pitchFamily="18" charset="0"/>
                        <a:cs typeface="Times New Roman" pitchFamily="18" charset="0"/>
                      </a:endParaRPr>
                    </a:p>
                  </a:txBody>
                  <a:tcPr marL="53993" marR="539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smtClean="0">
                        <a:ln>
                          <a:noFill/>
                        </a:ln>
                        <a:solidFill>
                          <a:schemeClr val="tx1"/>
                        </a:solidFill>
                        <a:effectLst/>
                        <a:latin typeface="Times New Roman" pitchFamily="18" charset="0"/>
                        <a:cs typeface="Times New Roman" pitchFamily="18" charset="0"/>
                      </a:endParaRPr>
                    </a:p>
                  </a:txBody>
                  <a:tcPr marL="53993" marR="539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Times New Roman" pitchFamily="18" charset="0"/>
                          <a:cs typeface="Times New Roman" pitchFamily="18" charset="0"/>
                        </a:rPr>
                        <a:t>Graduates</a:t>
                      </a:r>
                      <a:endParaRPr kumimoji="0" lang="en-US" sz="900" b="0" i="0" u="none" strike="noStrike" cap="none" normalizeH="0" baseline="0" smtClean="0">
                        <a:ln>
                          <a:noFill/>
                        </a:ln>
                        <a:solidFill>
                          <a:schemeClr val="tx1"/>
                        </a:solidFill>
                        <a:effectLst/>
                        <a:latin typeface="Times New Roman" pitchFamily="18" charset="0"/>
                        <a:cs typeface="Times New Roman" pitchFamily="18" charset="0"/>
                      </a:endParaRPr>
                    </a:p>
                  </a:txBody>
                  <a:tcPr marL="53993" marR="539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hMerge="1">
                  <a:txBody>
                    <a:bodyPr/>
                    <a:lstStyle/>
                    <a:p>
                      <a:endParaRPr lang="en-US"/>
                    </a:p>
                  </a:txBody>
                  <a:tcPr/>
                </a:tc>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chemeClr val="tx1"/>
                          </a:solidFill>
                          <a:effectLst/>
                          <a:latin typeface="Times New Roman" pitchFamily="18" charset="0"/>
                          <a:cs typeface="Calibri" pitchFamily="34" charset="0"/>
                        </a:rPr>
                        <a:t>Non-Graduates</a:t>
                      </a:r>
                      <a:endParaRPr kumimoji="0" lang="en-US" sz="800" b="1" i="0" u="none" strike="noStrike" cap="none" normalizeH="0" baseline="0" smtClean="0">
                        <a:ln>
                          <a:noFill/>
                        </a:ln>
                        <a:solidFill>
                          <a:schemeClr val="tx1"/>
                        </a:solidFill>
                        <a:effectLst/>
                        <a:latin typeface="Calibri" pitchFamily="34" charset="0"/>
                        <a:cs typeface="Calibri" pitchFamily="34" charset="0"/>
                      </a:endParaRPr>
                    </a:p>
                  </a:txBody>
                  <a:tcPr marL="53993" marR="539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69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smtClean="0">
                        <a:ln>
                          <a:noFill/>
                        </a:ln>
                        <a:solidFill>
                          <a:schemeClr val="tx1"/>
                        </a:solidFill>
                        <a:effectLst/>
                        <a:latin typeface="Times New Roman" pitchFamily="18" charset="0"/>
                        <a:cs typeface="Times New Roman" pitchFamily="18" charset="0"/>
                      </a:endParaRP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2009</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Cohort #</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4-Year Rate</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Difference from 2008</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Still in School</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Non-Grad Completer</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GED</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Dropped Out</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Expelled</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r>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All Students</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77,038</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81.5%</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+0.3</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6.2%</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0.8%</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2.1%</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9.3%</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0.1%</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90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Female</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37,656</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84.6%</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-0.1</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4.7%</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0.8%</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2.0%</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7.9%</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0.0%</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90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Male</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39,382</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78.6%</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+0.6</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7.6%</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0.8%</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2.3%</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10.6%</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0.2%</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90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LEP*</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4,933</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57.5%</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+1.7</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13.7%</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0.8%</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4.9%</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22.9%</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0.2%</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Special Education</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14,845</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64.9%</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+0.8</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15.3%</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1.7%</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2.0%</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16.1%</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0.1%</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Low Income</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29,477</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66.9%</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+2.1</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11.1%</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1.5%</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3.1%</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17.3%</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0.1%</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African American</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6,906</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69.1%</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+0.7</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11.9%</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1.8%</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2.0%</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15.0%</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0.2%</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90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Asian</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3,612</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86.1%</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-0.6</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5.9%</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1.2%</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0.9%</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5.8%</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0.1%</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90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Hispanic</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10,336</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59.7%</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+1.4</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12.8%</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2.1%</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2.6%</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22.6%</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0.2%</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Multi-race, Non-Hisp.</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1,070</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80.5%</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0.0</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6.7%</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0.7%</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2.5%</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9.5%</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0.1%</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Native American</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212</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75.9%</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+9.2</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8.0%</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0.0%</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0.9%</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15.1%</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0.0%</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Pacific Islander</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72</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69.4%</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-0.9</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15.3%</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1.4%</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2.8%</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11.1%</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0.0%</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90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White</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54,830</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86.9%</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+0.3</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4.2%</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0.4%</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2.1%</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6.3%</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0.1%</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90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Urban</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26,829</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67.1%</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+3.5</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10.9%</a:t>
                      </a:r>
                    </a:p>
                  </a:txBody>
                  <a:tcPr marL="53993" marR="539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1.5%</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3.0%</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Times New Roman" pitchFamily="18" charset="0"/>
                          <a:cs typeface="Times New Roman" pitchFamily="18" charset="0"/>
                        </a:rPr>
                        <a:t>17.3%</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Times New Roman" pitchFamily="18" charset="0"/>
                          <a:cs typeface="Times New Roman" pitchFamily="18" charset="0"/>
                        </a:rPr>
                        <a:t>0.1%</a:t>
                      </a:r>
                    </a:p>
                  </a:txBody>
                  <a:tcPr marL="53993" marR="53993" marT="0" marB="0" anchor="ctr" horzOverflow="overflow">
                    <a:lnL w="12700" cap="flat" cmpd="sng" algn="ctr">
                      <a:solidFill>
                        <a:srgbClr val="000000"/>
                      </a:solidFill>
                      <a:prstDash val="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68781" name="PPTShape_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pPr eaLnBrk="0" hangingPunct="0"/>
            <a:r>
              <a:rPr lang="en-US"/>
              <a:t/>
            </a:r>
            <a:br>
              <a:rPr lang="en-US"/>
            </a:br>
            <a:endParaRPr lang="en-US"/>
          </a:p>
        </p:txBody>
      </p:sp>
      <p:sp>
        <p:nvSpPr>
          <p:cNvPr id="68782" name="Rectangle 12"/>
          <p:cNvSpPr>
            <a:spLocks noChangeArrowheads="1"/>
          </p:cNvSpPr>
          <p:nvPr/>
        </p:nvSpPr>
        <p:spPr bwMode="auto">
          <a:xfrm>
            <a:off x="0" y="0"/>
            <a:ext cx="3017838" cy="7938"/>
          </a:xfrm>
          <a:prstGeom prst="rect">
            <a:avLst/>
          </a:prstGeom>
          <a:solidFill>
            <a:srgbClr val="000000"/>
          </a:solidFill>
          <a:ln w="9525">
            <a:solidFill>
              <a:schemeClr val="tx1"/>
            </a:solidFill>
            <a:miter lim="800000"/>
            <a:headEnd/>
            <a:tailEnd/>
          </a:ln>
        </p:spPr>
        <p:txBody>
          <a:bodyPr wrap="none" anchor="ctr">
            <a:spAutoFit/>
          </a:bodyPr>
          <a:lstStyle/>
          <a:p>
            <a:endParaRPr lang="en-US"/>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5"/>
          <p:cNvSpPr>
            <a:spLocks noGrp="1"/>
          </p:cNvSpPr>
          <p:nvPr>
            <p:ph type="title"/>
          </p:nvPr>
        </p:nvSpPr>
        <p:spPr>
          <a:xfrm>
            <a:off x="152400" y="304800"/>
            <a:ext cx="3657600" cy="457200"/>
          </a:xfrm>
        </p:spPr>
        <p:txBody>
          <a:bodyPr/>
          <a:lstStyle/>
          <a:p>
            <a:r>
              <a:rPr lang="en-US" sz="2800" smtClean="0"/>
              <a:t>Pause and Think</a:t>
            </a:r>
          </a:p>
        </p:txBody>
      </p:sp>
      <p:grpSp>
        <p:nvGrpSpPr>
          <p:cNvPr id="70658" name="Group 10"/>
          <p:cNvGrpSpPr>
            <a:grpSpLocks/>
          </p:cNvGrpSpPr>
          <p:nvPr/>
        </p:nvGrpSpPr>
        <p:grpSpPr bwMode="auto">
          <a:xfrm>
            <a:off x="0" y="0"/>
            <a:ext cx="4724400" cy="725488"/>
            <a:chOff x="0" y="0"/>
            <a:chExt cx="4724400" cy="725055"/>
          </a:xfrm>
        </p:grpSpPr>
        <p:pic>
          <p:nvPicPr>
            <p:cNvPr id="70660" name="Picture 8" descr="C:\Documents and Settings\levinsme\Local Settings\Temporary Internet Files\Content.IE5\4ETQPXYR\MCj04238280000[1].wmf"/>
            <p:cNvPicPr>
              <a:picLocks noChangeAspect="1" noChangeArrowheads="1"/>
            </p:cNvPicPr>
            <p:nvPr/>
          </p:nvPicPr>
          <p:blipFill>
            <a:blip r:embed="rId4"/>
            <a:srcRect/>
            <a:stretch>
              <a:fillRect/>
            </a:stretch>
          </p:blipFill>
          <p:spPr bwMode="auto">
            <a:xfrm>
              <a:off x="0" y="0"/>
              <a:ext cx="457200" cy="725055"/>
            </a:xfrm>
            <a:prstGeom prst="rect">
              <a:avLst/>
            </a:prstGeom>
            <a:noFill/>
            <a:ln w="9525">
              <a:noFill/>
              <a:miter lim="800000"/>
              <a:headEnd/>
              <a:tailEnd/>
            </a:ln>
          </p:spPr>
        </p:pic>
        <p:sp>
          <p:nvSpPr>
            <p:cNvPr id="70661" name="TextBox 9"/>
            <p:cNvSpPr txBox="1">
              <a:spLocks noChangeArrowheads="1"/>
            </p:cNvSpPr>
            <p:nvPr/>
          </p:nvSpPr>
          <p:spPr bwMode="auto">
            <a:xfrm>
              <a:off x="533400" y="0"/>
              <a:ext cx="4191000" cy="707886"/>
            </a:xfrm>
            <a:prstGeom prst="rect">
              <a:avLst/>
            </a:prstGeom>
            <a:solidFill>
              <a:srgbClr val="FFC000"/>
            </a:solidFill>
            <a:ln w="9525">
              <a:noFill/>
              <a:miter lim="800000"/>
              <a:headEnd/>
              <a:tailEnd/>
            </a:ln>
          </p:spPr>
          <p:txBody>
            <a:bodyPr>
              <a:spAutoFit/>
            </a:bodyPr>
            <a:lstStyle/>
            <a:p>
              <a:r>
                <a:rPr lang="en-US" sz="4000"/>
                <a:t>Pause and think:</a:t>
              </a:r>
            </a:p>
          </p:txBody>
        </p:sp>
      </p:grpSp>
      <p:sp>
        <p:nvSpPr>
          <p:cNvPr id="70659" name="TextBox 19"/>
          <p:cNvSpPr txBox="1">
            <a:spLocks noChangeArrowheads="1"/>
          </p:cNvSpPr>
          <p:nvPr/>
        </p:nvSpPr>
        <p:spPr bwMode="auto">
          <a:xfrm>
            <a:off x="152400" y="1066800"/>
            <a:ext cx="8991600" cy="5724525"/>
          </a:xfrm>
          <a:prstGeom prst="rect">
            <a:avLst/>
          </a:prstGeom>
          <a:noFill/>
          <a:ln w="9525">
            <a:noFill/>
            <a:miter lim="800000"/>
            <a:headEnd/>
            <a:tailEnd/>
          </a:ln>
        </p:spPr>
        <p:txBody>
          <a:bodyPr>
            <a:spAutoFit/>
          </a:bodyPr>
          <a:lstStyle/>
          <a:p>
            <a:pPr marL="682625" indent="-682625">
              <a:spcAft>
                <a:spcPts val="1200"/>
              </a:spcAft>
              <a:buClr>
                <a:srgbClr val="9933FF"/>
              </a:buClr>
              <a:buFont typeface="Wingdings" pitchFamily="2" charset="2"/>
              <a:buChar char="v"/>
            </a:pPr>
            <a:r>
              <a:rPr lang="en-US" sz="2800"/>
              <a:t>What are the strengths of NCLB both overall and particularly with respect to the achievement of educational equity?</a:t>
            </a:r>
          </a:p>
          <a:p>
            <a:pPr marL="682625" indent="-682625">
              <a:spcAft>
                <a:spcPts val="1200"/>
              </a:spcAft>
              <a:buClr>
                <a:srgbClr val="9933FF"/>
              </a:buClr>
              <a:buFont typeface="Wingdings" pitchFamily="2" charset="2"/>
              <a:buChar char="v"/>
            </a:pPr>
            <a:r>
              <a:rPr lang="en-US" sz="2800"/>
              <a:t>What are the weaknesses of NCLB both overall and particularly with respect to the achievement of educational equity?</a:t>
            </a:r>
          </a:p>
          <a:p>
            <a:pPr marL="682625" indent="-682625">
              <a:spcAft>
                <a:spcPts val="1200"/>
              </a:spcAft>
              <a:buClr>
                <a:srgbClr val="9933FF"/>
              </a:buClr>
              <a:buFont typeface="Wingdings" pitchFamily="2" charset="2"/>
              <a:buChar char="v"/>
            </a:pPr>
            <a:r>
              <a:rPr lang="en-US" sz="2800"/>
              <a:t>Is it possible to retain the strengths while overcoming the weaknesses, especially those resulting from perverse incentives?  How?</a:t>
            </a:r>
          </a:p>
          <a:p>
            <a:pPr marL="682625" indent="-682625">
              <a:spcAft>
                <a:spcPts val="1200"/>
              </a:spcAft>
              <a:buClr>
                <a:srgbClr val="9933FF"/>
              </a:buClr>
              <a:buFont typeface="Wingdings" pitchFamily="2" charset="2"/>
              <a:buChar char="v"/>
            </a:pPr>
            <a:r>
              <a:rPr lang="en-US" sz="2800"/>
              <a:t>What would you do if you were in the position of reauthorizing ESEA?  What would you tell your senator or congressperson, and why?</a:t>
            </a:r>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p:nvPr>
        </p:nvSpPr>
        <p:spPr>
          <a:xfrm>
            <a:off x="457200" y="152400"/>
            <a:ext cx="8229600" cy="1143000"/>
          </a:xfrm>
        </p:spPr>
        <p:txBody>
          <a:bodyPr/>
          <a:lstStyle/>
          <a:p>
            <a:r>
              <a:rPr lang="en-US" smtClean="0">
                <a:solidFill>
                  <a:srgbClr val="9933FF"/>
                </a:solidFill>
              </a:rPr>
              <a:t>ESEA Reauthorization:</a:t>
            </a:r>
            <a:br>
              <a:rPr lang="en-US" smtClean="0">
                <a:solidFill>
                  <a:srgbClr val="9933FF"/>
                </a:solidFill>
              </a:rPr>
            </a:br>
            <a:r>
              <a:rPr lang="en-US" smtClean="0">
                <a:solidFill>
                  <a:srgbClr val="9933FF"/>
                </a:solidFill>
              </a:rPr>
              <a:t>Points of Agreement</a:t>
            </a:r>
          </a:p>
        </p:txBody>
      </p:sp>
      <p:sp>
        <p:nvSpPr>
          <p:cNvPr id="53251" name="Content Placeholder 2"/>
          <p:cNvSpPr>
            <a:spLocks noGrp="1"/>
          </p:cNvSpPr>
          <p:nvPr>
            <p:ph idx="1"/>
          </p:nvPr>
        </p:nvSpPr>
        <p:spPr>
          <a:xfrm>
            <a:off x="304800" y="1524000"/>
            <a:ext cx="8534400" cy="5334000"/>
          </a:xfrm>
        </p:spPr>
        <p:txBody>
          <a:bodyPr/>
          <a:lstStyle/>
          <a:p>
            <a:pPr>
              <a:spcBef>
                <a:spcPts val="900"/>
              </a:spcBef>
              <a:buFont typeface="Wingdings" pitchFamily="2" charset="2"/>
              <a:buChar char="ü"/>
            </a:pPr>
            <a:r>
              <a:rPr lang="en-US" sz="2400" smtClean="0"/>
              <a:t>Make AYP (or its equivalent) more nuanced, not just yes/no</a:t>
            </a:r>
          </a:p>
          <a:p>
            <a:pPr>
              <a:spcBef>
                <a:spcPts val="900"/>
              </a:spcBef>
              <a:buFont typeface="Wingdings" pitchFamily="2" charset="2"/>
              <a:buChar char="ü"/>
            </a:pPr>
            <a:r>
              <a:rPr lang="en-US" sz="2400" smtClean="0"/>
              <a:t>Measure individual student growth rather than cohort comparisons: “value-added” measurements (VAM)</a:t>
            </a:r>
          </a:p>
          <a:p>
            <a:pPr>
              <a:spcBef>
                <a:spcPts val="900"/>
              </a:spcBef>
              <a:buFont typeface="Wingdings" pitchFamily="2" charset="2"/>
              <a:buChar char="ü"/>
            </a:pPr>
            <a:r>
              <a:rPr lang="en-US" sz="2400" smtClean="0"/>
              <a:t>Incorporate multiple measures into accountability system: e.g. dropout and retention rates, possibly higher-ed access</a:t>
            </a:r>
          </a:p>
          <a:p>
            <a:pPr>
              <a:spcBef>
                <a:spcPts val="900"/>
              </a:spcBef>
              <a:buFont typeface="Wingdings" pitchFamily="2" charset="2"/>
              <a:buChar char="ü"/>
            </a:pPr>
            <a:r>
              <a:rPr lang="en-US" sz="2400" smtClean="0"/>
              <a:t>Do everything possible to avoid perverse incentives</a:t>
            </a:r>
          </a:p>
          <a:p>
            <a:pPr>
              <a:spcBef>
                <a:spcPts val="900"/>
              </a:spcBef>
              <a:buFont typeface="Wingdings" pitchFamily="2" charset="2"/>
              <a:buChar char="ü"/>
            </a:pPr>
            <a:r>
              <a:rPr lang="en-US" sz="2400" smtClean="0"/>
              <a:t>Provide resources (“opportunity to learn”) and not just consequences</a:t>
            </a:r>
          </a:p>
          <a:p>
            <a:pPr>
              <a:spcBef>
                <a:spcPts val="900"/>
              </a:spcBef>
              <a:buFont typeface="Wingdings" pitchFamily="2" charset="2"/>
              <a:buChar char="ü"/>
            </a:pPr>
            <a:r>
              <a:rPr lang="en-US" sz="2400" smtClean="0"/>
              <a:t>Use data to guide instruction and not just guide sanctions and rewards</a:t>
            </a:r>
          </a:p>
          <a:p>
            <a:pPr>
              <a:spcBef>
                <a:spcPts val="900"/>
              </a:spcBef>
              <a:buFont typeface="Wingdings" pitchFamily="2" charset="2"/>
              <a:buChar char="ü"/>
            </a:pPr>
            <a:r>
              <a:rPr lang="en-US" sz="2400" smtClean="0"/>
              <a:t>Promote complex teaching for complex thinking</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32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325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32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325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3251">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325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 Box 4"/>
          <p:cNvSpPr txBox="1">
            <a:spLocks noChangeArrowheads="1"/>
          </p:cNvSpPr>
          <p:nvPr/>
        </p:nvSpPr>
        <p:spPr bwMode="auto">
          <a:xfrm>
            <a:off x="1447800" y="3313113"/>
            <a:ext cx="7696200" cy="366712"/>
          </a:xfrm>
          <a:prstGeom prst="rect">
            <a:avLst/>
          </a:prstGeom>
          <a:solidFill>
            <a:srgbClr val="CCFFCC"/>
          </a:solidFill>
          <a:ln w="9525">
            <a:noFill/>
            <a:miter lim="800000"/>
            <a:headEnd/>
            <a:tailEnd/>
          </a:ln>
        </p:spPr>
        <p:txBody>
          <a:bodyPr>
            <a:spAutoFit/>
          </a:bodyPr>
          <a:lstStyle/>
          <a:p>
            <a:pPr marL="288925" indent="-288925">
              <a:spcBef>
                <a:spcPct val="50000"/>
              </a:spcBef>
            </a:pPr>
            <a:r>
              <a:rPr lang="en-US"/>
              <a:t>1980: Department of Education created (at Cabinet level)</a:t>
            </a:r>
          </a:p>
        </p:txBody>
      </p:sp>
      <p:sp>
        <p:nvSpPr>
          <p:cNvPr id="19458" name="Text Box 6"/>
          <p:cNvSpPr txBox="1">
            <a:spLocks noChangeArrowheads="1"/>
          </p:cNvSpPr>
          <p:nvPr/>
        </p:nvSpPr>
        <p:spPr bwMode="auto">
          <a:xfrm>
            <a:off x="685800" y="1181100"/>
            <a:ext cx="8458200" cy="641350"/>
          </a:xfrm>
          <a:prstGeom prst="rect">
            <a:avLst/>
          </a:prstGeom>
          <a:solidFill>
            <a:srgbClr val="CC99FF"/>
          </a:solidFill>
          <a:ln w="9525">
            <a:noFill/>
            <a:miter lim="800000"/>
            <a:headEnd/>
            <a:tailEnd/>
          </a:ln>
        </p:spPr>
        <p:txBody>
          <a:bodyPr>
            <a:spAutoFit/>
          </a:bodyPr>
          <a:lstStyle/>
          <a:p>
            <a:pPr marL="631825" indent="-631825">
              <a:spcBef>
                <a:spcPct val="50000"/>
              </a:spcBef>
            </a:pPr>
            <a:r>
              <a:rPr lang="en-US"/>
              <a:t>1965: Elementary and Secondary Education Act (ESEA), including Title I funding for disadvantaged children.  Requires reauthorization every 5 years.</a:t>
            </a:r>
          </a:p>
        </p:txBody>
      </p:sp>
      <p:sp>
        <p:nvSpPr>
          <p:cNvPr id="19459" name="Text Box 7"/>
          <p:cNvSpPr txBox="1">
            <a:spLocks noChangeArrowheads="1"/>
          </p:cNvSpPr>
          <p:nvPr/>
        </p:nvSpPr>
        <p:spPr bwMode="auto">
          <a:xfrm>
            <a:off x="0" y="0"/>
            <a:ext cx="9144000" cy="366713"/>
          </a:xfrm>
          <a:prstGeom prst="rect">
            <a:avLst/>
          </a:prstGeom>
          <a:solidFill>
            <a:srgbClr val="CCFFFF"/>
          </a:solidFill>
          <a:ln w="9525">
            <a:noFill/>
            <a:miter lim="800000"/>
            <a:headEnd/>
            <a:tailEnd/>
          </a:ln>
        </p:spPr>
        <p:txBody>
          <a:bodyPr>
            <a:spAutoFit/>
          </a:bodyPr>
          <a:lstStyle/>
          <a:p>
            <a:pPr>
              <a:spcBef>
                <a:spcPct val="50000"/>
              </a:spcBef>
            </a:pPr>
            <a:r>
              <a:rPr lang="en-US"/>
              <a:t>1917, 1946: Federal aid to schools for vocational, agricultural, and home ec education</a:t>
            </a:r>
          </a:p>
        </p:txBody>
      </p:sp>
      <p:sp>
        <p:nvSpPr>
          <p:cNvPr id="19460" name="Text Box 8"/>
          <p:cNvSpPr txBox="1">
            <a:spLocks noChangeArrowheads="1"/>
          </p:cNvSpPr>
          <p:nvPr/>
        </p:nvSpPr>
        <p:spPr bwMode="auto">
          <a:xfrm>
            <a:off x="304800" y="446088"/>
            <a:ext cx="8839200" cy="641350"/>
          </a:xfrm>
          <a:prstGeom prst="rect">
            <a:avLst/>
          </a:prstGeom>
          <a:solidFill>
            <a:srgbClr val="FFFF99"/>
          </a:solidFill>
          <a:ln w="9525">
            <a:noFill/>
            <a:miter lim="800000"/>
            <a:headEnd/>
            <a:tailEnd/>
          </a:ln>
        </p:spPr>
        <p:txBody>
          <a:bodyPr>
            <a:spAutoFit/>
          </a:bodyPr>
          <a:lstStyle/>
          <a:p>
            <a:pPr marL="682625" indent="-682625">
              <a:spcBef>
                <a:spcPct val="50000"/>
              </a:spcBef>
            </a:pPr>
            <a:r>
              <a:rPr lang="en-US"/>
              <a:t>1958: National Defense Education Act (response to Sputnik) funds improvements in science, math, and foreign language instruction</a:t>
            </a:r>
          </a:p>
        </p:txBody>
      </p:sp>
      <p:sp>
        <p:nvSpPr>
          <p:cNvPr id="19461" name="Text Box 10"/>
          <p:cNvSpPr txBox="1">
            <a:spLocks noChangeArrowheads="1"/>
          </p:cNvSpPr>
          <p:nvPr/>
        </p:nvSpPr>
        <p:spPr bwMode="auto">
          <a:xfrm>
            <a:off x="1066800" y="1916113"/>
            <a:ext cx="5486400" cy="1301750"/>
          </a:xfrm>
          <a:prstGeom prst="rect">
            <a:avLst/>
          </a:prstGeom>
          <a:solidFill>
            <a:srgbClr val="FFCC99"/>
          </a:solidFill>
          <a:ln w="9525">
            <a:noFill/>
            <a:miter lim="800000"/>
            <a:headEnd/>
            <a:tailEnd/>
          </a:ln>
        </p:spPr>
        <p:txBody>
          <a:bodyPr>
            <a:spAutoFit/>
          </a:bodyPr>
          <a:lstStyle/>
          <a:p>
            <a:pPr marL="682625" indent="-682625">
              <a:spcBef>
                <a:spcPct val="20000"/>
              </a:spcBef>
            </a:pPr>
            <a:r>
              <a:rPr lang="en-US"/>
              <a:t>1964: Title VI of Civil Rights Act</a:t>
            </a:r>
          </a:p>
          <a:p>
            <a:pPr marL="682625" indent="-682625">
              <a:spcBef>
                <a:spcPct val="20000"/>
              </a:spcBef>
            </a:pPr>
            <a:r>
              <a:rPr lang="en-US"/>
              <a:t>1972: Title IX of Education Amendments</a:t>
            </a:r>
          </a:p>
          <a:p>
            <a:pPr marL="682625" indent="-682625">
              <a:spcBef>
                <a:spcPct val="20000"/>
              </a:spcBef>
            </a:pPr>
            <a:r>
              <a:rPr lang="en-US"/>
              <a:t>1973, 1975: Section 504 of Rehabilitation Act, Education for All Handicapped Children Act</a:t>
            </a:r>
          </a:p>
        </p:txBody>
      </p:sp>
      <p:sp>
        <p:nvSpPr>
          <p:cNvPr id="19462" name="Text Box 13"/>
          <p:cNvSpPr txBox="1">
            <a:spLocks noChangeArrowheads="1"/>
          </p:cNvSpPr>
          <p:nvPr/>
        </p:nvSpPr>
        <p:spPr bwMode="auto">
          <a:xfrm>
            <a:off x="2057400" y="4225925"/>
            <a:ext cx="7086600" cy="676275"/>
          </a:xfrm>
          <a:prstGeom prst="rect">
            <a:avLst/>
          </a:prstGeom>
          <a:noFill/>
          <a:ln w="34925">
            <a:solidFill>
              <a:schemeClr val="hlink"/>
            </a:solidFill>
            <a:miter lim="800000"/>
            <a:headEnd/>
            <a:tailEnd/>
          </a:ln>
        </p:spPr>
        <p:txBody>
          <a:bodyPr>
            <a:spAutoFit/>
          </a:bodyPr>
          <a:lstStyle/>
          <a:p>
            <a:pPr>
              <a:spcBef>
                <a:spcPct val="50000"/>
              </a:spcBef>
            </a:pPr>
            <a:r>
              <a:rPr lang="en-US"/>
              <a:t>1980s – 2000s: States and professional groups develop content </a:t>
            </a:r>
            <a:r>
              <a:rPr lang="en-US">
                <a:solidFill>
                  <a:srgbClr val="7F787F"/>
                </a:solidFill>
              </a:rPr>
              <a:t>	</a:t>
            </a:r>
            <a:r>
              <a:rPr lang="en-US"/>
              <a:t>standards, assessments, and accountability mechanisms</a:t>
            </a:r>
          </a:p>
        </p:txBody>
      </p:sp>
      <p:sp>
        <p:nvSpPr>
          <p:cNvPr id="19463" name="AutoShape 14"/>
          <p:cNvSpPr>
            <a:spLocks/>
          </p:cNvSpPr>
          <p:nvPr/>
        </p:nvSpPr>
        <p:spPr bwMode="auto">
          <a:xfrm>
            <a:off x="6553200" y="1916113"/>
            <a:ext cx="457200" cy="1295400"/>
          </a:xfrm>
          <a:prstGeom prst="rightBrace">
            <a:avLst>
              <a:gd name="adj1" fmla="val 23611"/>
              <a:gd name="adj2" fmla="val 50000"/>
            </a:avLst>
          </a:prstGeom>
          <a:noFill/>
          <a:ln w="38100">
            <a:solidFill>
              <a:schemeClr val="tx1"/>
            </a:solidFill>
            <a:round/>
            <a:headEnd/>
            <a:tailEnd/>
          </a:ln>
        </p:spPr>
        <p:txBody>
          <a:bodyPr wrap="none" anchor="ctr"/>
          <a:lstStyle/>
          <a:p>
            <a:endParaRPr lang="en-US"/>
          </a:p>
        </p:txBody>
      </p:sp>
      <p:sp>
        <p:nvSpPr>
          <p:cNvPr id="19464" name="Text Box 15"/>
          <p:cNvSpPr txBox="1">
            <a:spLocks noChangeArrowheads="1"/>
          </p:cNvSpPr>
          <p:nvPr/>
        </p:nvSpPr>
        <p:spPr bwMode="auto">
          <a:xfrm>
            <a:off x="7023100" y="2030413"/>
            <a:ext cx="1981200" cy="1069975"/>
          </a:xfrm>
          <a:prstGeom prst="rect">
            <a:avLst/>
          </a:prstGeom>
          <a:solidFill>
            <a:srgbClr val="FFCC99"/>
          </a:solidFill>
          <a:ln w="9525">
            <a:noFill/>
            <a:miter lim="800000"/>
            <a:headEnd/>
            <a:tailEnd/>
          </a:ln>
        </p:spPr>
        <p:txBody>
          <a:bodyPr>
            <a:spAutoFit/>
          </a:bodyPr>
          <a:lstStyle/>
          <a:p>
            <a:pPr>
              <a:spcBef>
                <a:spcPct val="50000"/>
              </a:spcBef>
            </a:pPr>
            <a:r>
              <a:rPr lang="en-US" sz="1600" b="1"/>
              <a:t>prohibit race, sex, special needs discrimination in education</a:t>
            </a:r>
          </a:p>
        </p:txBody>
      </p:sp>
      <p:sp>
        <p:nvSpPr>
          <p:cNvPr id="19465" name="Text Box 18"/>
          <p:cNvSpPr txBox="1">
            <a:spLocks noChangeArrowheads="1"/>
          </p:cNvSpPr>
          <p:nvPr/>
        </p:nvSpPr>
        <p:spPr bwMode="auto">
          <a:xfrm>
            <a:off x="1752600" y="3768725"/>
            <a:ext cx="7391400" cy="366713"/>
          </a:xfrm>
          <a:prstGeom prst="rect">
            <a:avLst/>
          </a:prstGeom>
          <a:solidFill>
            <a:srgbClr val="FF0000">
              <a:alpha val="39999"/>
            </a:srgbClr>
          </a:solidFill>
          <a:ln w="9525">
            <a:noFill/>
            <a:miter lim="800000"/>
            <a:headEnd/>
            <a:tailEnd/>
          </a:ln>
        </p:spPr>
        <p:txBody>
          <a:bodyPr>
            <a:spAutoFit/>
          </a:bodyPr>
          <a:lstStyle/>
          <a:p>
            <a:pPr>
              <a:spcBef>
                <a:spcPct val="50000"/>
              </a:spcBef>
            </a:pPr>
            <a:r>
              <a:rPr lang="en-US"/>
              <a:t>1983: </a:t>
            </a:r>
            <a:r>
              <a:rPr lang="en-US" i="1"/>
              <a:t>A Nation at Risk</a:t>
            </a:r>
          </a:p>
        </p:txBody>
      </p:sp>
      <p:sp>
        <p:nvSpPr>
          <p:cNvPr id="19466" name="Text Box 11"/>
          <p:cNvSpPr txBox="1">
            <a:spLocks noChangeArrowheads="1"/>
          </p:cNvSpPr>
          <p:nvPr/>
        </p:nvSpPr>
        <p:spPr bwMode="auto">
          <a:xfrm>
            <a:off x="2514600" y="4972050"/>
            <a:ext cx="6629400" cy="369888"/>
          </a:xfrm>
          <a:prstGeom prst="rect">
            <a:avLst/>
          </a:prstGeom>
          <a:solidFill>
            <a:srgbClr val="FF99CC"/>
          </a:solidFill>
          <a:ln w="38100">
            <a:noFill/>
            <a:miter lim="800000"/>
            <a:headEnd/>
            <a:tailEnd/>
          </a:ln>
        </p:spPr>
        <p:txBody>
          <a:bodyPr>
            <a:spAutoFit/>
          </a:bodyPr>
          <a:lstStyle/>
          <a:p>
            <a:pPr marL="631825" indent="-631825">
              <a:spcBef>
                <a:spcPct val="50000"/>
              </a:spcBef>
            </a:pPr>
            <a:r>
              <a:rPr lang="en-US"/>
              <a:t>2002: ESEA reauthorized as No Child Left Behind Act of 2001</a:t>
            </a:r>
          </a:p>
        </p:txBody>
      </p:sp>
      <p:sp>
        <p:nvSpPr>
          <p:cNvPr id="19467" name="Text Box 12"/>
          <p:cNvSpPr txBox="1">
            <a:spLocks noChangeArrowheads="1"/>
          </p:cNvSpPr>
          <p:nvPr/>
        </p:nvSpPr>
        <p:spPr bwMode="auto">
          <a:xfrm>
            <a:off x="2819400" y="5470525"/>
            <a:ext cx="6324600" cy="369888"/>
          </a:xfrm>
          <a:prstGeom prst="rect">
            <a:avLst/>
          </a:prstGeom>
          <a:solidFill>
            <a:srgbClr val="9999FF">
              <a:alpha val="47058"/>
            </a:srgbClr>
          </a:solidFill>
          <a:ln w="9525">
            <a:noFill/>
            <a:miter lim="800000"/>
            <a:headEnd/>
            <a:tailEnd/>
          </a:ln>
        </p:spPr>
        <p:txBody>
          <a:bodyPr>
            <a:spAutoFit/>
          </a:bodyPr>
          <a:lstStyle/>
          <a:p>
            <a:pPr>
              <a:spcBef>
                <a:spcPct val="50000"/>
              </a:spcBef>
            </a:pPr>
            <a:r>
              <a:rPr lang="en-US"/>
              <a:t>2004: Individuals with Disabilities Education Act revamped</a:t>
            </a:r>
          </a:p>
        </p:txBody>
      </p:sp>
      <p:sp>
        <p:nvSpPr>
          <p:cNvPr id="19468" name="PPTShape_0"/>
          <p:cNvSpPr txBox="1">
            <a:spLocks noChangeArrowheads="1"/>
          </p:cNvSpPr>
          <p:nvPr/>
        </p:nvSpPr>
        <p:spPr bwMode="auto">
          <a:xfrm>
            <a:off x="3048000" y="5943600"/>
            <a:ext cx="6096000" cy="369888"/>
          </a:xfrm>
          <a:prstGeom prst="rect">
            <a:avLst/>
          </a:prstGeom>
          <a:solidFill>
            <a:srgbClr val="CC9900">
              <a:alpha val="47058"/>
            </a:srgbClr>
          </a:solidFill>
          <a:ln w="9525">
            <a:noFill/>
            <a:miter lim="800000"/>
            <a:headEnd/>
            <a:tailEnd/>
          </a:ln>
        </p:spPr>
        <p:txBody>
          <a:bodyPr>
            <a:spAutoFit/>
          </a:bodyPr>
          <a:lstStyle/>
          <a:p>
            <a:pPr>
              <a:spcBef>
                <a:spcPct val="50000"/>
              </a:spcBef>
            </a:pPr>
            <a:r>
              <a:rPr lang="en-US"/>
              <a:t>2009-??: Race to the Top, ESEA reauthorization</a:t>
            </a:r>
          </a:p>
        </p:txBody>
      </p:sp>
      <p:sp>
        <p:nvSpPr>
          <p:cNvPr id="19469" name="PPTShape_1"/>
          <p:cNvSpPr txBox="1">
            <a:spLocks noChangeArrowheads="1"/>
          </p:cNvSpPr>
          <p:nvPr/>
        </p:nvSpPr>
        <p:spPr bwMode="auto">
          <a:xfrm>
            <a:off x="3352800" y="6434138"/>
            <a:ext cx="5791200" cy="381000"/>
          </a:xfrm>
          <a:prstGeom prst="rect">
            <a:avLst/>
          </a:prstGeom>
          <a:solidFill>
            <a:srgbClr val="FF99FF">
              <a:alpha val="47058"/>
            </a:srgbClr>
          </a:solidFill>
          <a:ln w="9525">
            <a:noFill/>
            <a:miter lim="800000"/>
            <a:headEnd/>
            <a:tailEnd/>
          </a:ln>
        </p:spPr>
        <p:txBody>
          <a:bodyPr>
            <a:spAutoFit/>
          </a:bodyPr>
          <a:lstStyle/>
          <a:p>
            <a:pPr>
              <a:spcBef>
                <a:spcPct val="50000"/>
              </a:spcBef>
            </a:pPr>
            <a:r>
              <a:rPr lang="en-US"/>
              <a:t>2010: Common Core Standards</a:t>
            </a:r>
          </a:p>
        </p:txBody>
      </p:sp>
    </p:spTree>
    <p:custDataLst>
      <p:tags r:id="rId1"/>
    </p:custData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p:nvPr>
        </p:nvSpPr>
        <p:spPr>
          <a:xfrm>
            <a:off x="0" y="0"/>
            <a:ext cx="9144000" cy="1143000"/>
          </a:xfrm>
        </p:spPr>
        <p:txBody>
          <a:bodyPr/>
          <a:lstStyle/>
          <a:p>
            <a:r>
              <a:rPr lang="en-US" sz="4800" smtClean="0">
                <a:solidFill>
                  <a:srgbClr val="9933FF"/>
                </a:solidFill>
              </a:rPr>
              <a:t>Value Added Measurements</a:t>
            </a:r>
          </a:p>
        </p:txBody>
      </p:sp>
      <p:sp>
        <p:nvSpPr>
          <p:cNvPr id="28675" name="Content Placeholder 2"/>
          <p:cNvSpPr>
            <a:spLocks noGrp="1"/>
          </p:cNvSpPr>
          <p:nvPr>
            <p:ph idx="1"/>
          </p:nvPr>
        </p:nvSpPr>
        <p:spPr>
          <a:xfrm>
            <a:off x="228600" y="1143000"/>
            <a:ext cx="8686800" cy="4983163"/>
          </a:xfrm>
        </p:spPr>
        <p:txBody>
          <a:bodyPr/>
          <a:lstStyle/>
          <a:p>
            <a:pPr>
              <a:spcBef>
                <a:spcPts val="1200"/>
              </a:spcBef>
            </a:pPr>
            <a:r>
              <a:rPr lang="en-US" sz="2800" smtClean="0"/>
              <a:t>Track individual student growth under one classroom or in one school, rather than comparing cohorts</a:t>
            </a:r>
          </a:p>
          <a:p>
            <a:pPr>
              <a:spcBef>
                <a:spcPts val="1200"/>
              </a:spcBef>
            </a:pPr>
            <a:r>
              <a:rPr lang="en-US" sz="2800" smtClean="0"/>
              <a:t>Many concerns about wild fluctuations in VAM assessments of teacher effectiveness year-to-year</a:t>
            </a:r>
          </a:p>
          <a:p>
            <a:pPr>
              <a:spcBef>
                <a:spcPts val="1200"/>
              </a:spcBef>
            </a:pPr>
            <a:r>
              <a:rPr lang="en-US" sz="2800" smtClean="0"/>
              <a:t>~30-40% predictive power: about 1/3  of teachers in top group one year will be in top group next year</a:t>
            </a:r>
          </a:p>
          <a:p>
            <a:pPr>
              <a:spcBef>
                <a:spcPts val="1200"/>
              </a:spcBef>
            </a:pPr>
            <a:r>
              <a:rPr lang="en-US" sz="2800" smtClean="0"/>
              <a:t>But multi-year averages may provide reliable data on individual teacher effectiveness, especially when combined with other data sources</a:t>
            </a:r>
          </a:p>
        </p:txBody>
      </p:sp>
      <p:sp>
        <p:nvSpPr>
          <p:cNvPr id="74755" name="Rectangle 3"/>
          <p:cNvSpPr>
            <a:spLocks noChangeArrowheads="1"/>
          </p:cNvSpPr>
          <p:nvPr/>
        </p:nvSpPr>
        <p:spPr bwMode="auto">
          <a:xfrm>
            <a:off x="0" y="6272213"/>
            <a:ext cx="9144000" cy="738187"/>
          </a:xfrm>
          <a:prstGeom prst="rect">
            <a:avLst/>
          </a:prstGeom>
          <a:noFill/>
          <a:ln w="9525">
            <a:noFill/>
            <a:miter lim="800000"/>
            <a:headEnd/>
            <a:tailEnd/>
          </a:ln>
        </p:spPr>
        <p:txBody>
          <a:bodyPr>
            <a:spAutoFit/>
          </a:bodyPr>
          <a:lstStyle/>
          <a:p>
            <a:pPr algn="r"/>
            <a:r>
              <a:rPr lang="en-US" sz="1400"/>
              <a:t>Sources: Prof. Andrew Ho and </a:t>
            </a:r>
            <a:r>
              <a:rPr lang="en-US" sz="1400">
                <a:hlinkClick r:id="rId4"/>
              </a:rPr>
              <a:t>http://www.brookings.edu/~/media/Files/rc/reports/2010/1117_evaluating_teachers/1117_evaluating_teachers.pdf</a:t>
            </a:r>
            <a:endParaRPr lang="en-US" sz="1400"/>
          </a:p>
          <a:p>
            <a:pPr algn="r"/>
            <a:endParaRPr lang="en-US" sz="140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6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6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6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p:nvPr>
        </p:nvSpPr>
        <p:spPr>
          <a:xfrm>
            <a:off x="457200" y="76200"/>
            <a:ext cx="8229600" cy="1143000"/>
          </a:xfrm>
        </p:spPr>
        <p:txBody>
          <a:bodyPr/>
          <a:lstStyle/>
          <a:p>
            <a:r>
              <a:rPr lang="en-US" sz="4800" smtClean="0">
                <a:solidFill>
                  <a:srgbClr val="9933FF"/>
                </a:solidFill>
              </a:rPr>
              <a:t>VAM in Los Angeles: </a:t>
            </a:r>
            <a:br>
              <a:rPr lang="en-US" sz="4800" smtClean="0">
                <a:solidFill>
                  <a:srgbClr val="9933FF"/>
                </a:solidFill>
              </a:rPr>
            </a:br>
            <a:r>
              <a:rPr lang="en-US" sz="3200" smtClean="0">
                <a:solidFill>
                  <a:srgbClr val="9933FF"/>
                </a:solidFill>
              </a:rPr>
              <a:t>Data-driven teacher accountability at work</a:t>
            </a:r>
          </a:p>
        </p:txBody>
      </p:sp>
      <p:sp>
        <p:nvSpPr>
          <p:cNvPr id="3" name="Content Placeholder 2"/>
          <p:cNvSpPr>
            <a:spLocks noGrp="1"/>
          </p:cNvSpPr>
          <p:nvPr>
            <p:ph sz="half" idx="1"/>
          </p:nvPr>
        </p:nvSpPr>
        <p:spPr>
          <a:xfrm>
            <a:off x="304800" y="1295400"/>
            <a:ext cx="8534400" cy="5562600"/>
          </a:xfrm>
        </p:spPr>
        <p:txBody>
          <a:bodyPr/>
          <a:lstStyle/>
          <a:p>
            <a:pPr>
              <a:spcBef>
                <a:spcPts val="1200"/>
              </a:spcBef>
              <a:buClr>
                <a:srgbClr val="000000"/>
              </a:buClr>
              <a:tabLst>
                <a:tab pos="249238" algn="l"/>
                <a:tab pos="674688" algn="l"/>
                <a:tab pos="1101725" algn="l"/>
                <a:tab pos="1527175" algn="l"/>
                <a:tab pos="1954213" algn="l"/>
                <a:tab pos="2379663" algn="l"/>
                <a:tab pos="2806700" algn="l"/>
                <a:tab pos="3232150" algn="l"/>
                <a:tab pos="3659188" algn="l"/>
                <a:tab pos="4084638" algn="l"/>
                <a:tab pos="4510088" algn="l"/>
                <a:tab pos="4937125" algn="l"/>
                <a:tab pos="5362575" algn="l"/>
                <a:tab pos="5789613" algn="l"/>
                <a:tab pos="6215063" algn="l"/>
                <a:tab pos="6642100" algn="l"/>
                <a:tab pos="7067550" algn="l"/>
                <a:tab pos="7494588" algn="l"/>
                <a:tab pos="7920038" algn="l"/>
                <a:tab pos="8345488" algn="l"/>
                <a:tab pos="8772525" algn="l"/>
              </a:tabLst>
            </a:pPr>
            <a:r>
              <a:rPr lang="en-US" sz="2400" i="1" smtClean="0">
                <a:solidFill>
                  <a:srgbClr val="000000"/>
                </a:solidFill>
              </a:rPr>
              <a:t>Los Angeles Times </a:t>
            </a:r>
            <a:r>
              <a:rPr lang="en-US" sz="2400" smtClean="0">
                <a:solidFill>
                  <a:srgbClr val="000000"/>
                </a:solidFill>
              </a:rPr>
              <a:t>used seven years of district math and English data to conduct a VAM analysis of LAUSD teachers in Summer 2010</a:t>
            </a:r>
          </a:p>
          <a:p>
            <a:pPr>
              <a:spcBef>
                <a:spcPts val="1200"/>
              </a:spcBef>
              <a:buClr>
                <a:srgbClr val="000000"/>
              </a:buClr>
              <a:tabLst>
                <a:tab pos="249238" algn="l"/>
                <a:tab pos="674688" algn="l"/>
                <a:tab pos="1101725" algn="l"/>
                <a:tab pos="1527175" algn="l"/>
                <a:tab pos="1954213" algn="l"/>
                <a:tab pos="2379663" algn="l"/>
                <a:tab pos="2806700" algn="l"/>
                <a:tab pos="3232150" algn="l"/>
                <a:tab pos="3659188" algn="l"/>
                <a:tab pos="4084638" algn="l"/>
                <a:tab pos="4510088" algn="l"/>
                <a:tab pos="4937125" algn="l"/>
                <a:tab pos="5362575" algn="l"/>
                <a:tab pos="5789613" algn="l"/>
                <a:tab pos="6215063" algn="l"/>
                <a:tab pos="6642100" algn="l"/>
                <a:tab pos="7067550" algn="l"/>
                <a:tab pos="7494588" algn="l"/>
                <a:tab pos="7920038" algn="l"/>
                <a:tab pos="8345488" algn="l"/>
                <a:tab pos="8772525" algn="l"/>
              </a:tabLst>
            </a:pPr>
            <a:r>
              <a:rPr lang="en-US" sz="2400" smtClean="0">
                <a:solidFill>
                  <a:srgbClr val="000000"/>
                </a:solidFill>
              </a:rPr>
              <a:t>“Grading the Teachers. Who’s teaching L.A’s kids?” (8-14-2010) published with teacher names and pictures</a:t>
            </a:r>
          </a:p>
          <a:p>
            <a:pPr>
              <a:spcBef>
                <a:spcPts val="1200"/>
              </a:spcBef>
              <a:buClr>
                <a:srgbClr val="000000"/>
              </a:buClr>
              <a:tabLst>
                <a:tab pos="249238" algn="l"/>
                <a:tab pos="674688" algn="l"/>
                <a:tab pos="1101725" algn="l"/>
                <a:tab pos="1527175" algn="l"/>
                <a:tab pos="1954213" algn="l"/>
                <a:tab pos="2379663" algn="l"/>
                <a:tab pos="2806700" algn="l"/>
                <a:tab pos="3232150" algn="l"/>
                <a:tab pos="3659188" algn="l"/>
                <a:tab pos="4084638" algn="l"/>
                <a:tab pos="4510088" algn="l"/>
                <a:tab pos="4937125" algn="l"/>
                <a:tab pos="5362575" algn="l"/>
                <a:tab pos="5789613" algn="l"/>
                <a:tab pos="6215063" algn="l"/>
                <a:tab pos="6642100" algn="l"/>
                <a:tab pos="7067550" algn="l"/>
                <a:tab pos="7494588" algn="l"/>
                <a:tab pos="7920038" algn="l"/>
                <a:tab pos="8345488" algn="l"/>
                <a:tab pos="8772525" algn="l"/>
              </a:tabLst>
            </a:pPr>
            <a:r>
              <a:rPr lang="en-US" sz="2400" smtClean="0">
                <a:solidFill>
                  <a:srgbClr val="000000"/>
                </a:solidFill>
              </a:rPr>
              <a:t>Full searchable database available to the public online</a:t>
            </a:r>
          </a:p>
          <a:p>
            <a:pPr>
              <a:spcBef>
                <a:spcPts val="1200"/>
              </a:spcBef>
              <a:buClr>
                <a:srgbClr val="000000"/>
              </a:buClr>
              <a:tabLst>
                <a:tab pos="249238" algn="l"/>
                <a:tab pos="674688" algn="l"/>
                <a:tab pos="1101725" algn="l"/>
                <a:tab pos="1527175" algn="l"/>
                <a:tab pos="1954213" algn="l"/>
                <a:tab pos="2379663" algn="l"/>
                <a:tab pos="2806700" algn="l"/>
                <a:tab pos="3232150" algn="l"/>
                <a:tab pos="3659188" algn="l"/>
                <a:tab pos="4084638" algn="l"/>
                <a:tab pos="4510088" algn="l"/>
                <a:tab pos="4937125" algn="l"/>
                <a:tab pos="5362575" algn="l"/>
                <a:tab pos="5789613" algn="l"/>
                <a:tab pos="6215063" algn="l"/>
                <a:tab pos="6642100" algn="l"/>
                <a:tab pos="7067550" algn="l"/>
                <a:tab pos="7494588" algn="l"/>
                <a:tab pos="7920038" algn="l"/>
                <a:tab pos="8345488" algn="l"/>
                <a:tab pos="8772525" algn="l"/>
              </a:tabLst>
            </a:pPr>
            <a:r>
              <a:rPr lang="en-US" sz="2400" smtClean="0">
                <a:solidFill>
                  <a:srgbClr val="000000"/>
                </a:solidFill>
              </a:rPr>
              <a:t>Protests, rallies, and threatened teacher’s union boycott of </a:t>
            </a:r>
            <a:r>
              <a:rPr lang="en-US" sz="2400" i="1" smtClean="0">
                <a:solidFill>
                  <a:srgbClr val="000000"/>
                </a:solidFill>
              </a:rPr>
              <a:t>Los Angeles Times </a:t>
            </a:r>
            <a:r>
              <a:rPr lang="en-US" sz="2400" smtClean="0">
                <a:solidFill>
                  <a:srgbClr val="000000"/>
                </a:solidFill>
              </a:rPr>
              <a:t>followed</a:t>
            </a:r>
          </a:p>
          <a:p>
            <a:pPr>
              <a:spcBef>
                <a:spcPts val="1200"/>
              </a:spcBef>
              <a:buClr>
                <a:srgbClr val="000000"/>
              </a:buClr>
              <a:tabLst>
                <a:tab pos="249238" algn="l"/>
                <a:tab pos="674688" algn="l"/>
                <a:tab pos="1101725" algn="l"/>
                <a:tab pos="1527175" algn="l"/>
                <a:tab pos="1954213" algn="l"/>
                <a:tab pos="2379663" algn="l"/>
                <a:tab pos="2806700" algn="l"/>
                <a:tab pos="3232150" algn="l"/>
                <a:tab pos="3659188" algn="l"/>
                <a:tab pos="4084638" algn="l"/>
                <a:tab pos="4510088" algn="l"/>
                <a:tab pos="4937125" algn="l"/>
                <a:tab pos="5362575" algn="l"/>
                <a:tab pos="5789613" algn="l"/>
                <a:tab pos="6215063" algn="l"/>
                <a:tab pos="6642100" algn="l"/>
                <a:tab pos="7067550" algn="l"/>
                <a:tab pos="7494588" algn="l"/>
                <a:tab pos="7920038" algn="l"/>
                <a:tab pos="8345488" algn="l"/>
                <a:tab pos="8772525" algn="l"/>
              </a:tabLst>
            </a:pPr>
            <a:r>
              <a:rPr lang="en-US" sz="2400" smtClean="0">
                <a:solidFill>
                  <a:srgbClr val="000000"/>
                </a:solidFill>
              </a:rPr>
              <a:t>LA Unified School Board voted soon after to include VAM in teacher evaluations</a:t>
            </a:r>
          </a:p>
          <a:p>
            <a:pPr>
              <a:spcBef>
                <a:spcPts val="1200"/>
              </a:spcBef>
              <a:buClr>
                <a:srgbClr val="000000"/>
              </a:buClr>
              <a:tabLst>
                <a:tab pos="249238" algn="l"/>
                <a:tab pos="674688" algn="l"/>
                <a:tab pos="1101725" algn="l"/>
                <a:tab pos="1527175" algn="l"/>
                <a:tab pos="1954213" algn="l"/>
                <a:tab pos="2379663" algn="l"/>
                <a:tab pos="2806700" algn="l"/>
                <a:tab pos="3232150" algn="l"/>
                <a:tab pos="3659188" algn="l"/>
                <a:tab pos="4084638" algn="l"/>
                <a:tab pos="4510088" algn="l"/>
                <a:tab pos="4937125" algn="l"/>
                <a:tab pos="5362575" algn="l"/>
                <a:tab pos="5789613" algn="l"/>
                <a:tab pos="6215063" algn="l"/>
                <a:tab pos="6642100" algn="l"/>
                <a:tab pos="7067550" algn="l"/>
                <a:tab pos="7494588" algn="l"/>
                <a:tab pos="7920038" algn="l"/>
                <a:tab pos="8345488" algn="l"/>
                <a:tab pos="8772525" algn="l"/>
              </a:tabLst>
            </a:pPr>
            <a:r>
              <a:rPr lang="en-US" sz="2400" smtClean="0">
                <a:solidFill>
                  <a:srgbClr val="000000"/>
                </a:solidFill>
              </a:rPr>
              <a:t>Male elementary school teacher committed suicide in Sep. 2010. Public VAM data was blamed in media. The </a:t>
            </a:r>
            <a:r>
              <a:rPr lang="en-US" sz="2400" i="1" smtClean="0">
                <a:solidFill>
                  <a:srgbClr val="000000"/>
                </a:solidFill>
              </a:rPr>
              <a:t>Times </a:t>
            </a:r>
            <a:r>
              <a:rPr lang="en-US" sz="2400" smtClean="0">
                <a:solidFill>
                  <a:srgbClr val="000000"/>
                </a:solidFill>
              </a:rPr>
              <a:t>issued their condolences. Data are still available online.</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5"/>
          <p:cNvSpPr>
            <a:spLocks noGrp="1"/>
          </p:cNvSpPr>
          <p:nvPr>
            <p:ph type="ctrTitle"/>
          </p:nvPr>
        </p:nvSpPr>
        <p:spPr>
          <a:xfrm>
            <a:off x="381000" y="1600200"/>
            <a:ext cx="8458200" cy="3048000"/>
          </a:xfrm>
        </p:spPr>
        <p:txBody>
          <a:bodyPr/>
          <a:lstStyle/>
          <a:p>
            <a:r>
              <a:rPr lang="en-US" sz="11500" smtClean="0"/>
              <a:t>Race to</a:t>
            </a:r>
            <a:br>
              <a:rPr lang="en-US" sz="11500" smtClean="0"/>
            </a:br>
            <a:r>
              <a:rPr lang="en-US" sz="11500" smtClean="0"/>
              <a:t>the Top</a:t>
            </a:r>
            <a:r>
              <a:rPr lang="en-US" sz="28700" smtClean="0"/>
              <a:t/>
            </a:r>
            <a:br>
              <a:rPr lang="en-US" sz="28700" smtClean="0"/>
            </a:br>
            <a:r>
              <a:rPr lang="en-US" smtClean="0"/>
              <a:t>(RTTT)</a:t>
            </a:r>
            <a:endParaRPr lang="en-US" sz="5400" smtClean="0"/>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534400" cy="5486400"/>
          </a:xfrm>
        </p:spPr>
        <p:txBody>
          <a:bodyPr/>
          <a:lstStyle/>
          <a:p>
            <a:pPr marL="0" indent="0">
              <a:spcBef>
                <a:spcPts val="1200"/>
              </a:spcBef>
              <a:buClr>
                <a:srgbClr val="000000"/>
              </a:buClr>
              <a:buFontTx/>
              <a:buNone/>
              <a:tabLst>
                <a:tab pos="8345488" algn="l"/>
                <a:tab pos="8772525" algn="l"/>
              </a:tabLst>
            </a:pPr>
            <a:r>
              <a:rPr lang="en-US" b="1" smtClean="0">
                <a:solidFill>
                  <a:srgbClr val="000000"/>
                </a:solidFill>
              </a:rPr>
              <a:t>$4.3 billion in incentives to get states to:</a:t>
            </a:r>
          </a:p>
          <a:p>
            <a:pPr marL="468313" lvl="1" indent="-468313">
              <a:spcBef>
                <a:spcPts val="1200"/>
              </a:spcBef>
              <a:buClr>
                <a:srgbClr val="000000"/>
              </a:buClr>
              <a:buFont typeface="Wingdings" pitchFamily="2" charset="2"/>
              <a:buChar char="v"/>
              <a:tabLst>
                <a:tab pos="8345488" algn="l"/>
                <a:tab pos="8772525" algn="l"/>
              </a:tabLst>
            </a:pPr>
            <a:r>
              <a:rPr lang="en-US" smtClean="0">
                <a:solidFill>
                  <a:srgbClr val="000000"/>
                </a:solidFill>
              </a:rPr>
              <a:t>Adopt standards and assessments that prepare students to succeed in college, the workplace, and the global economy</a:t>
            </a:r>
          </a:p>
          <a:p>
            <a:pPr marL="468313" lvl="1" indent="-468313">
              <a:spcBef>
                <a:spcPts val="1200"/>
              </a:spcBef>
              <a:buClr>
                <a:srgbClr val="000000"/>
              </a:buClr>
              <a:buFont typeface="Wingdings" pitchFamily="2" charset="2"/>
              <a:buChar char="v"/>
              <a:tabLst>
                <a:tab pos="8345488" algn="l"/>
                <a:tab pos="8772525" algn="l"/>
              </a:tabLst>
            </a:pPr>
            <a:r>
              <a:rPr lang="en-US" smtClean="0"/>
              <a:t>Build data systems that measure student growth and success and inform teachers and principals about how they can improve instruction</a:t>
            </a:r>
          </a:p>
          <a:p>
            <a:pPr marL="468313" lvl="1" indent="-468313">
              <a:spcBef>
                <a:spcPts val="1200"/>
              </a:spcBef>
              <a:buClr>
                <a:srgbClr val="000000"/>
              </a:buClr>
              <a:buFont typeface="Wingdings" pitchFamily="2" charset="2"/>
              <a:buChar char="v"/>
              <a:tabLst>
                <a:tab pos="8345488" algn="l"/>
                <a:tab pos="8772525" algn="l"/>
              </a:tabLst>
            </a:pPr>
            <a:r>
              <a:rPr lang="en-US" smtClean="0">
                <a:solidFill>
                  <a:srgbClr val="000000"/>
                </a:solidFill>
              </a:rPr>
              <a:t>Recruit, develop, reward, and retain effective teachers and principals especially in high-need schools</a:t>
            </a:r>
          </a:p>
          <a:p>
            <a:pPr marL="468313" lvl="1" indent="-468313">
              <a:spcBef>
                <a:spcPts val="1200"/>
              </a:spcBef>
              <a:buClr>
                <a:srgbClr val="000000"/>
              </a:buClr>
              <a:buFont typeface="Wingdings" pitchFamily="2" charset="2"/>
              <a:buChar char="v"/>
              <a:tabLst>
                <a:tab pos="8345488" algn="l"/>
                <a:tab pos="8772525" algn="l"/>
              </a:tabLst>
            </a:pPr>
            <a:r>
              <a:rPr lang="en-US" smtClean="0">
                <a:solidFill>
                  <a:srgbClr val="000000"/>
                </a:solidFill>
              </a:rPr>
              <a:t>Turn around lowest-achieving schools</a:t>
            </a:r>
          </a:p>
        </p:txBody>
      </p:sp>
      <p:sp>
        <p:nvSpPr>
          <p:cNvPr id="80898" name="Title 5"/>
          <p:cNvSpPr>
            <a:spLocks noGrp="1"/>
          </p:cNvSpPr>
          <p:nvPr>
            <p:ph type="title"/>
          </p:nvPr>
        </p:nvSpPr>
        <p:spPr>
          <a:xfrm>
            <a:off x="457200" y="0"/>
            <a:ext cx="8229600" cy="1143000"/>
          </a:xfrm>
        </p:spPr>
        <p:txBody>
          <a:bodyPr/>
          <a:lstStyle/>
          <a:p>
            <a:r>
              <a:rPr lang="en-US" sz="4800" smtClean="0">
                <a:solidFill>
                  <a:srgbClr val="0070C0"/>
                </a:solidFill>
              </a:rPr>
              <a:t>Race to the Top: Goals</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830763"/>
          </a:xfrm>
        </p:spPr>
        <p:txBody>
          <a:bodyPr/>
          <a:lstStyle/>
          <a:p>
            <a:pPr>
              <a:spcBef>
                <a:spcPct val="0"/>
              </a:spcBef>
              <a:spcAft>
                <a:spcPts val="2400"/>
              </a:spcAft>
              <a:buFontTx/>
              <a:buNone/>
            </a:pPr>
            <a:r>
              <a:rPr lang="en-US" i="1" smtClean="0"/>
              <a:t>States must demonstrate their ability to: </a:t>
            </a:r>
          </a:p>
          <a:p>
            <a:pPr>
              <a:spcBef>
                <a:spcPts val="600"/>
              </a:spcBef>
              <a:spcAft>
                <a:spcPts val="2400"/>
              </a:spcAft>
            </a:pPr>
            <a:r>
              <a:rPr lang="en-US" smtClean="0"/>
              <a:t>Participate in a consortium of states that are working toward adopting a common set of K-12 standards that are internationally benchmarked </a:t>
            </a:r>
          </a:p>
          <a:p>
            <a:r>
              <a:rPr lang="en-US" smtClean="0"/>
              <a:t>Develop &amp; implement common, high-quality assessments aligned with the common standards</a:t>
            </a:r>
          </a:p>
        </p:txBody>
      </p:sp>
      <p:sp>
        <p:nvSpPr>
          <p:cNvPr id="82946" name="Title 1"/>
          <p:cNvSpPr>
            <a:spLocks noGrp="1"/>
          </p:cNvSpPr>
          <p:nvPr>
            <p:ph type="title"/>
          </p:nvPr>
        </p:nvSpPr>
        <p:spPr>
          <a:xfrm>
            <a:off x="0" y="0"/>
            <a:ext cx="9144000" cy="1371600"/>
          </a:xfrm>
        </p:spPr>
        <p:txBody>
          <a:bodyPr/>
          <a:lstStyle/>
          <a:p>
            <a:r>
              <a:rPr lang="en-US" smtClean="0">
                <a:solidFill>
                  <a:srgbClr val="0070C0"/>
                </a:solidFill>
              </a:rPr>
              <a:t>RTTT: Standards &amp; Assessments</a:t>
            </a:r>
          </a:p>
        </p:txBody>
      </p:sp>
      <p:sp>
        <p:nvSpPr>
          <p:cNvPr id="6" name="Oval 5"/>
          <p:cNvSpPr/>
          <p:nvPr/>
        </p:nvSpPr>
        <p:spPr>
          <a:xfrm>
            <a:off x="6324600" y="3408363"/>
            <a:ext cx="2590800" cy="1328737"/>
          </a:xfrm>
          <a:prstGeom prst="ellipse">
            <a:avLst/>
          </a:prstGeom>
          <a:solidFill>
            <a:srgbClr val="00A47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dirty="0"/>
              <a:t>Common Core</a:t>
            </a:r>
            <a:endParaRPr lang="en-US" sz="3200" dirty="0"/>
          </a:p>
        </p:txBody>
      </p:sp>
      <p:sp>
        <p:nvSpPr>
          <p:cNvPr id="7" name="Oval 6"/>
          <p:cNvSpPr/>
          <p:nvPr/>
        </p:nvSpPr>
        <p:spPr>
          <a:xfrm>
            <a:off x="4648200" y="5638800"/>
            <a:ext cx="3962400" cy="1219200"/>
          </a:xfrm>
          <a:prstGeom prst="ellipse">
            <a:avLst/>
          </a:prstGeom>
          <a:solidFill>
            <a:srgbClr val="BC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dirty="0"/>
              <a:t>Multi-state assessments</a:t>
            </a:r>
            <a:endParaRPr lang="en-US" sz="3200"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dissolve">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ssolv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P spid="7"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pPr>
              <a:spcBef>
                <a:spcPct val="0"/>
              </a:spcBef>
              <a:spcAft>
                <a:spcPts val="1800"/>
              </a:spcAft>
              <a:buFontTx/>
              <a:buNone/>
            </a:pPr>
            <a:r>
              <a:rPr lang="en-US" i="1" smtClean="0"/>
              <a:t>States must demonstrate their ability to: </a:t>
            </a:r>
          </a:p>
          <a:p>
            <a:pPr>
              <a:spcBef>
                <a:spcPct val="0"/>
              </a:spcBef>
              <a:spcAft>
                <a:spcPts val="1800"/>
              </a:spcAft>
            </a:pPr>
            <a:r>
              <a:rPr lang="en-US" smtClean="0"/>
              <a:t>Implement a statewide longitudinal data system; </a:t>
            </a:r>
          </a:p>
          <a:p>
            <a:pPr>
              <a:spcBef>
                <a:spcPct val="0"/>
              </a:spcBef>
              <a:spcAft>
                <a:spcPts val="1800"/>
              </a:spcAft>
            </a:pPr>
            <a:endParaRPr lang="en-US" smtClean="0"/>
          </a:p>
          <a:p>
            <a:pPr>
              <a:spcBef>
                <a:spcPct val="0"/>
              </a:spcBef>
              <a:spcAft>
                <a:spcPts val="1800"/>
              </a:spcAft>
            </a:pPr>
            <a:endParaRPr lang="en-US" smtClean="0"/>
          </a:p>
          <a:p>
            <a:pPr>
              <a:spcBef>
                <a:spcPct val="0"/>
              </a:spcBef>
              <a:spcAft>
                <a:spcPts val="1800"/>
              </a:spcAft>
            </a:pPr>
            <a:r>
              <a:rPr lang="en-US" smtClean="0"/>
              <a:t>Make the data available to those working with local instructional improvement systems</a:t>
            </a:r>
          </a:p>
          <a:p>
            <a:endParaRPr lang="en-US" smtClean="0"/>
          </a:p>
        </p:txBody>
      </p:sp>
      <p:sp>
        <p:nvSpPr>
          <p:cNvPr id="84994" name="Title 1"/>
          <p:cNvSpPr>
            <a:spLocks noGrp="1"/>
          </p:cNvSpPr>
          <p:nvPr>
            <p:ph type="title"/>
          </p:nvPr>
        </p:nvSpPr>
        <p:spPr>
          <a:xfrm>
            <a:off x="457200" y="0"/>
            <a:ext cx="8229600" cy="990600"/>
          </a:xfrm>
        </p:spPr>
        <p:txBody>
          <a:bodyPr/>
          <a:lstStyle/>
          <a:p>
            <a:r>
              <a:rPr lang="en-US" smtClean="0">
                <a:solidFill>
                  <a:srgbClr val="0070C0"/>
                </a:solidFill>
              </a:rPr>
              <a:t>RTTT: Data Systems</a:t>
            </a:r>
          </a:p>
        </p:txBody>
      </p:sp>
      <p:sp>
        <p:nvSpPr>
          <p:cNvPr id="5" name="Rounded Rectangle 4"/>
          <p:cNvSpPr/>
          <p:nvPr/>
        </p:nvSpPr>
        <p:spPr>
          <a:xfrm rot="20722149">
            <a:off x="965200" y="2832100"/>
            <a:ext cx="3276600" cy="1219200"/>
          </a:xfrm>
          <a:prstGeom prst="roundRect">
            <a:avLst/>
          </a:prstGeom>
          <a:solidFill>
            <a:srgbClr val="417838"/>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t>Value Added Measurements</a:t>
            </a:r>
            <a:endParaRPr lang="en-US" sz="2800" dirty="0"/>
          </a:p>
        </p:txBody>
      </p:sp>
      <p:sp>
        <p:nvSpPr>
          <p:cNvPr id="6" name="Oval 5"/>
          <p:cNvSpPr/>
          <p:nvPr/>
        </p:nvSpPr>
        <p:spPr>
          <a:xfrm>
            <a:off x="4724400" y="2438400"/>
            <a:ext cx="3048000" cy="1905000"/>
          </a:xfrm>
          <a:prstGeom prst="ellipse">
            <a:avLst/>
          </a:prstGeom>
          <a:solidFill>
            <a:srgbClr val="4F5297"/>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dirty="0"/>
              <a:t>Research </a:t>
            </a:r>
            <a:r>
              <a:rPr lang="en-US" sz="2400" dirty="0"/>
              <a:t>into risk factors, causal relationships</a:t>
            </a:r>
            <a:endParaRPr lang="en-US" sz="2400" dirty="0"/>
          </a:p>
        </p:txBody>
      </p:sp>
      <p:sp>
        <p:nvSpPr>
          <p:cNvPr id="7" name="Rounded Rectangle 6"/>
          <p:cNvSpPr/>
          <p:nvPr/>
        </p:nvSpPr>
        <p:spPr>
          <a:xfrm>
            <a:off x="2590800" y="5562600"/>
            <a:ext cx="3200400" cy="1066800"/>
          </a:xfrm>
          <a:prstGeom prst="roundRect">
            <a:avLst/>
          </a:prstGeom>
          <a:solidFill>
            <a:srgbClr val="AC58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dirty="0"/>
              <a:t>Formative assessment</a:t>
            </a:r>
            <a:endParaRPr lang="en-US" sz="3600" dirty="0"/>
          </a:p>
        </p:txBody>
      </p:sp>
      <p:grpSp>
        <p:nvGrpSpPr>
          <p:cNvPr id="10" name="Group 9"/>
          <p:cNvGrpSpPr>
            <a:grpSpLocks/>
          </p:cNvGrpSpPr>
          <p:nvPr/>
        </p:nvGrpSpPr>
        <p:grpSpPr bwMode="auto">
          <a:xfrm>
            <a:off x="5943600" y="4876800"/>
            <a:ext cx="3200400" cy="1765300"/>
            <a:chOff x="5943600" y="4876800"/>
            <a:chExt cx="3200400" cy="1765995"/>
          </a:xfrm>
        </p:grpSpPr>
        <p:sp>
          <p:nvSpPr>
            <p:cNvPr id="8" name="Isosceles Triangle 7"/>
            <p:cNvSpPr/>
            <p:nvPr/>
          </p:nvSpPr>
          <p:spPr>
            <a:xfrm>
              <a:off x="5943600" y="4876800"/>
              <a:ext cx="3200400" cy="1753290"/>
            </a:xfrm>
            <a:prstGeom prst="triangle">
              <a:avLst>
                <a:gd name="adj" fmla="val 60837"/>
              </a:avLst>
            </a:prstGeom>
            <a:solidFill>
              <a:srgbClr val="F8BA0A"/>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1"/>
            <a:lstStyle/>
            <a:p>
              <a:pPr algn="ctr">
                <a:defRPr/>
              </a:pPr>
              <a:endParaRPr lang="en-US" sz="2400" dirty="0"/>
            </a:p>
          </p:txBody>
        </p:sp>
        <p:sp>
          <p:nvSpPr>
            <p:cNvPr id="85000" name="TextBox 8"/>
            <p:cNvSpPr txBox="1">
              <a:spLocks noChangeArrowheads="1"/>
            </p:cNvSpPr>
            <p:nvPr/>
          </p:nvSpPr>
          <p:spPr bwMode="auto">
            <a:xfrm>
              <a:off x="6934200" y="5257800"/>
              <a:ext cx="1828800" cy="1384995"/>
            </a:xfrm>
            <a:prstGeom prst="rect">
              <a:avLst/>
            </a:prstGeom>
            <a:noFill/>
            <a:ln w="9525">
              <a:noFill/>
              <a:miter lim="800000"/>
              <a:headEnd/>
              <a:tailEnd/>
            </a:ln>
          </p:spPr>
          <p:txBody>
            <a:bodyPr>
              <a:spAutoFit/>
            </a:bodyPr>
            <a:lstStyle/>
            <a:p>
              <a:pPr algn="ctr"/>
              <a:r>
                <a:rPr lang="en-US" sz="2800">
                  <a:solidFill>
                    <a:schemeClr val="bg1"/>
                  </a:solidFill>
                </a:rPr>
                <a:t>Data-Driven Instruction</a:t>
              </a: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dissolve">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dissolve">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dissolve">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dissolve">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P spid="6" grpId="0" animBg="1"/>
      <p:bldP spid="7"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562600"/>
          </a:xfrm>
        </p:spPr>
        <p:txBody>
          <a:bodyPr/>
          <a:lstStyle/>
          <a:p>
            <a:pPr>
              <a:spcBef>
                <a:spcPts val="1200"/>
              </a:spcBef>
              <a:buFontTx/>
              <a:buNone/>
            </a:pPr>
            <a:r>
              <a:rPr lang="en-US" i="1" smtClean="0"/>
              <a:t>States must demonstrate their ability to: </a:t>
            </a:r>
          </a:p>
          <a:p>
            <a:pPr>
              <a:spcBef>
                <a:spcPts val="1200"/>
              </a:spcBef>
            </a:pPr>
            <a:r>
              <a:rPr lang="en-US" smtClean="0"/>
              <a:t>Allow alternative routes to certification; </a:t>
            </a:r>
          </a:p>
          <a:p>
            <a:pPr>
              <a:spcBef>
                <a:spcPts val="1200"/>
              </a:spcBef>
            </a:pPr>
            <a:r>
              <a:rPr lang="en-US" smtClean="0"/>
              <a:t>Design and implement evaluation systems for teachers and principals that take into account data on student growth; </a:t>
            </a:r>
          </a:p>
          <a:p>
            <a:pPr>
              <a:spcBef>
                <a:spcPts val="1200"/>
              </a:spcBef>
            </a:pPr>
            <a:r>
              <a:rPr lang="en-US" smtClean="0"/>
              <a:t>Develop a plan to distribute “effective” teachers and principals equitably; </a:t>
            </a:r>
          </a:p>
          <a:p>
            <a:pPr>
              <a:spcBef>
                <a:spcPts val="1200"/>
              </a:spcBef>
            </a:pPr>
            <a:r>
              <a:rPr lang="en-US" smtClean="0"/>
              <a:t>Link measures of “effectiveness” to preparation programs and professional development</a:t>
            </a:r>
          </a:p>
        </p:txBody>
      </p:sp>
      <p:sp>
        <p:nvSpPr>
          <p:cNvPr id="87042" name="Title 1"/>
          <p:cNvSpPr>
            <a:spLocks noGrp="1"/>
          </p:cNvSpPr>
          <p:nvPr>
            <p:ph type="title"/>
          </p:nvPr>
        </p:nvSpPr>
        <p:spPr>
          <a:xfrm>
            <a:off x="0" y="0"/>
            <a:ext cx="9144000" cy="1143000"/>
          </a:xfrm>
        </p:spPr>
        <p:txBody>
          <a:bodyPr/>
          <a:lstStyle/>
          <a:p>
            <a:r>
              <a:rPr lang="en-US" smtClean="0">
                <a:solidFill>
                  <a:srgbClr val="0070C0"/>
                </a:solidFill>
              </a:rPr>
              <a:t>RTTT: Teachers &amp; Leaders</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Content Placeholder 2"/>
          <p:cNvSpPr>
            <a:spLocks noGrp="1"/>
          </p:cNvSpPr>
          <p:nvPr>
            <p:ph idx="1"/>
          </p:nvPr>
        </p:nvSpPr>
        <p:spPr>
          <a:xfrm>
            <a:off x="457200" y="1219200"/>
            <a:ext cx="8305800" cy="3429000"/>
          </a:xfrm>
        </p:spPr>
        <p:txBody>
          <a:bodyPr/>
          <a:lstStyle/>
          <a:p>
            <a:pPr>
              <a:spcBef>
                <a:spcPts val="1200"/>
              </a:spcBef>
              <a:buFontTx/>
              <a:buNone/>
            </a:pPr>
            <a:r>
              <a:rPr lang="en-US" i="1" smtClean="0"/>
              <a:t>States must demonstrate their ability to: </a:t>
            </a:r>
          </a:p>
          <a:p>
            <a:pPr>
              <a:spcBef>
                <a:spcPts val="1200"/>
              </a:spcBef>
            </a:pPr>
            <a:r>
              <a:rPr lang="en-US" smtClean="0"/>
              <a:t>Intervene directly in low-performing schools and districts; </a:t>
            </a:r>
          </a:p>
          <a:p>
            <a:pPr>
              <a:spcBef>
                <a:spcPts val="1200"/>
              </a:spcBef>
            </a:pPr>
            <a:r>
              <a:rPr lang="en-US" smtClean="0"/>
              <a:t>Identify the lowest-performing schools;</a:t>
            </a:r>
          </a:p>
          <a:p>
            <a:pPr>
              <a:spcBef>
                <a:spcPts val="1200"/>
              </a:spcBef>
            </a:pPr>
            <a:r>
              <a:rPr lang="en-US" smtClean="0"/>
              <a:t>Implement one of four school intervention models: </a:t>
            </a:r>
          </a:p>
        </p:txBody>
      </p:sp>
      <p:sp>
        <p:nvSpPr>
          <p:cNvPr id="89090" name="Title 1"/>
          <p:cNvSpPr>
            <a:spLocks noGrp="1"/>
          </p:cNvSpPr>
          <p:nvPr>
            <p:ph type="title"/>
          </p:nvPr>
        </p:nvSpPr>
        <p:spPr>
          <a:xfrm>
            <a:off x="0" y="0"/>
            <a:ext cx="9144000" cy="1143000"/>
          </a:xfrm>
        </p:spPr>
        <p:txBody>
          <a:bodyPr/>
          <a:lstStyle/>
          <a:p>
            <a:r>
              <a:rPr lang="en-US" sz="4000" smtClean="0">
                <a:solidFill>
                  <a:srgbClr val="0070C0"/>
                </a:solidFill>
              </a:rPr>
              <a:t>RTTT: Low-Achieving Schools</a:t>
            </a:r>
          </a:p>
        </p:txBody>
      </p:sp>
      <p:sp>
        <p:nvSpPr>
          <p:cNvPr id="5" name="TextBox 4"/>
          <p:cNvSpPr txBox="1"/>
          <p:nvPr>
            <p:custDataLst>
              <p:tags r:id="rId2"/>
            </p:custDataLst>
          </p:nvPr>
        </p:nvSpPr>
        <p:spPr>
          <a:xfrm>
            <a:off x="685800" y="4835604"/>
            <a:ext cx="7391400" cy="1107996"/>
          </a:xfrm>
          <a:prstGeom prst="rect">
            <a:avLst/>
          </a:prstGeom>
          <a:noFill/>
        </p:spPr>
        <p:txBody>
          <a:bodyPr numCol="2">
            <a:spAutoFit/>
          </a:bodyPr>
          <a:lstStyle/>
          <a:p>
            <a:pPr lvl="1">
              <a:spcBef>
                <a:spcPts val="1200"/>
              </a:spcBef>
              <a:buClr>
                <a:srgbClr val="C00000"/>
              </a:buClr>
              <a:buFont typeface="Wingdings" pitchFamily="2" charset="2"/>
              <a:buChar char="Ø"/>
              <a:defRPr/>
            </a:pPr>
            <a:r>
              <a:rPr lang="en-US" sz="2800" dirty="0"/>
              <a:t> Turnaround</a:t>
            </a:r>
          </a:p>
          <a:p>
            <a:pPr lvl="1">
              <a:spcBef>
                <a:spcPts val="1200"/>
              </a:spcBef>
              <a:buClr>
                <a:srgbClr val="C00000"/>
              </a:buClr>
              <a:buFont typeface="Wingdings" pitchFamily="2" charset="2"/>
              <a:buChar char="Ø"/>
              <a:defRPr/>
            </a:pPr>
            <a:r>
              <a:rPr lang="en-US" sz="2800" dirty="0"/>
              <a:t> Restart</a:t>
            </a:r>
          </a:p>
          <a:p>
            <a:pPr lvl="1">
              <a:spcBef>
                <a:spcPts val="1200"/>
              </a:spcBef>
              <a:buClr>
                <a:srgbClr val="C00000"/>
              </a:buClr>
              <a:buFont typeface="Wingdings" pitchFamily="2" charset="2"/>
              <a:buChar char="Ø"/>
              <a:defRPr/>
            </a:pPr>
            <a:r>
              <a:rPr lang="en-US" sz="2800" dirty="0"/>
              <a:t> School Closure</a:t>
            </a:r>
          </a:p>
          <a:p>
            <a:pPr lvl="1">
              <a:spcBef>
                <a:spcPts val="1200"/>
              </a:spcBef>
              <a:buClr>
                <a:srgbClr val="C00000"/>
              </a:buClr>
              <a:buFont typeface="Wingdings" pitchFamily="2" charset="2"/>
              <a:buChar char="Ø"/>
              <a:defRPr/>
            </a:pPr>
            <a:r>
              <a:rPr lang="en-US" sz="2800" dirty="0"/>
              <a:t> Transformation</a:t>
            </a:r>
          </a:p>
        </p:txBody>
      </p:sp>
    </p:spTree>
    <p:custDataLst>
      <p:tags r:id="rId1"/>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Content Placeholder 2"/>
          <p:cNvSpPr>
            <a:spLocks noGrp="1"/>
          </p:cNvSpPr>
          <p:nvPr>
            <p:ph idx="1"/>
          </p:nvPr>
        </p:nvSpPr>
        <p:spPr>
          <a:xfrm>
            <a:off x="457200" y="990600"/>
            <a:ext cx="8229600" cy="5638800"/>
          </a:xfrm>
        </p:spPr>
        <p:txBody>
          <a:bodyPr/>
          <a:lstStyle/>
          <a:p>
            <a:r>
              <a:rPr lang="en-US" sz="2800" smtClean="0"/>
              <a:t>Who can and should be held educationally accountable, for what, to whom, and why?</a:t>
            </a:r>
          </a:p>
          <a:p>
            <a:r>
              <a:rPr lang="en-US" sz="2800" smtClean="0"/>
              <a:t>How can we measure student learning in a way that both reflects and promotes concerns about equity?</a:t>
            </a:r>
          </a:p>
          <a:p>
            <a:r>
              <a:rPr lang="en-US" sz="2800" smtClean="0"/>
              <a:t>How did No Child Left Behind (NCLB) change educators’ practices and national conversations about these issues?</a:t>
            </a:r>
          </a:p>
          <a:p>
            <a:r>
              <a:rPr lang="en-US" sz="2800" smtClean="0"/>
              <a:t>How are Race to the Top and current ESEA reauthorization negotiations influencing the national conversation, on the one hand, and educational policy and practices, on the other?</a:t>
            </a:r>
          </a:p>
        </p:txBody>
      </p:sp>
      <p:grpSp>
        <p:nvGrpSpPr>
          <p:cNvPr id="91138" name="Group 10"/>
          <p:cNvGrpSpPr>
            <a:grpSpLocks/>
          </p:cNvGrpSpPr>
          <p:nvPr/>
        </p:nvGrpSpPr>
        <p:grpSpPr bwMode="auto">
          <a:xfrm>
            <a:off x="0" y="0"/>
            <a:ext cx="4724400" cy="725488"/>
            <a:chOff x="0" y="0"/>
            <a:chExt cx="4724400" cy="725055"/>
          </a:xfrm>
        </p:grpSpPr>
        <p:pic>
          <p:nvPicPr>
            <p:cNvPr id="91139" name="Picture 8" descr="C:\Documents and Settings\levinsme\Local Settings\Temporary Internet Files\Content.IE5\4ETQPXYR\MCj04238280000[1].wmf"/>
            <p:cNvPicPr>
              <a:picLocks noChangeAspect="1" noChangeArrowheads="1"/>
            </p:cNvPicPr>
            <p:nvPr/>
          </p:nvPicPr>
          <p:blipFill>
            <a:blip r:embed="rId4"/>
            <a:srcRect/>
            <a:stretch>
              <a:fillRect/>
            </a:stretch>
          </p:blipFill>
          <p:spPr bwMode="auto">
            <a:xfrm>
              <a:off x="0" y="0"/>
              <a:ext cx="457200" cy="725055"/>
            </a:xfrm>
            <a:prstGeom prst="rect">
              <a:avLst/>
            </a:prstGeom>
            <a:noFill/>
            <a:ln w="9525">
              <a:noFill/>
              <a:miter lim="800000"/>
              <a:headEnd/>
              <a:tailEnd/>
            </a:ln>
          </p:spPr>
        </p:pic>
        <p:sp>
          <p:nvSpPr>
            <p:cNvPr id="91140" name="TextBox 9"/>
            <p:cNvSpPr txBox="1">
              <a:spLocks noChangeArrowheads="1"/>
            </p:cNvSpPr>
            <p:nvPr/>
          </p:nvSpPr>
          <p:spPr bwMode="auto">
            <a:xfrm>
              <a:off x="533400" y="0"/>
              <a:ext cx="4191000" cy="707886"/>
            </a:xfrm>
            <a:prstGeom prst="rect">
              <a:avLst/>
            </a:prstGeom>
            <a:solidFill>
              <a:srgbClr val="FFC000"/>
            </a:solidFill>
            <a:ln w="9525">
              <a:noFill/>
              <a:miter lim="800000"/>
              <a:headEnd/>
              <a:tailEnd/>
            </a:ln>
          </p:spPr>
          <p:txBody>
            <a:bodyPr>
              <a:spAutoFit/>
            </a:bodyPr>
            <a:lstStyle/>
            <a:p>
              <a:r>
                <a:rPr lang="en-US" sz="4000"/>
                <a:t>Pause and think:</a:t>
              </a:r>
            </a:p>
          </p:txBody>
        </p:sp>
      </p:gr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smtClean="0">
                <a:solidFill>
                  <a:srgbClr val="9933FF"/>
                </a:solidFill>
              </a:rPr>
              <a:t>Assessment and Accountability: The Early Years</a:t>
            </a:r>
          </a:p>
        </p:txBody>
      </p:sp>
      <p:sp>
        <p:nvSpPr>
          <p:cNvPr id="5123" name="Content Placeholder 2"/>
          <p:cNvSpPr>
            <a:spLocks noGrp="1"/>
          </p:cNvSpPr>
          <p:nvPr>
            <p:ph idx="1"/>
          </p:nvPr>
        </p:nvSpPr>
        <p:spPr>
          <a:xfrm>
            <a:off x="457200" y="1600200"/>
            <a:ext cx="8305800" cy="5105400"/>
          </a:xfrm>
        </p:spPr>
        <p:txBody>
          <a:bodyPr/>
          <a:lstStyle/>
          <a:p>
            <a:pPr>
              <a:buFontTx/>
              <a:buNone/>
            </a:pPr>
            <a:r>
              <a:rPr lang="en-US" sz="2800" u="sng" smtClean="0"/>
              <a:t>1980s – early 1990s</a:t>
            </a:r>
          </a:p>
          <a:p>
            <a:r>
              <a:rPr lang="en-US" sz="2800" smtClean="0"/>
              <a:t>“Off the shelf” tests: Stanford, ITBS, California Achievement Test</a:t>
            </a:r>
          </a:p>
          <a:p>
            <a:r>
              <a:rPr lang="en-US" sz="2800" smtClean="0"/>
              <a:t>Norm-referenced</a:t>
            </a:r>
          </a:p>
          <a:p>
            <a:r>
              <a:rPr lang="en-US" sz="2800" smtClean="0"/>
              <a:t>Minimum competency tests: </a:t>
            </a:r>
            <a:r>
              <a:rPr lang="en-US" sz="2400" i="1" smtClean="0"/>
              <a:t>e.g. Texas Assessment of Basic Skills (1979), Texas Educational Assessment of Minimum Skills (1984)</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smtClean="0">
                <a:solidFill>
                  <a:srgbClr val="9933FF"/>
                </a:solidFill>
              </a:rPr>
              <a:t>Assessment and Accountability: The Early Years</a:t>
            </a:r>
          </a:p>
        </p:txBody>
      </p:sp>
      <p:sp>
        <p:nvSpPr>
          <p:cNvPr id="5123" name="Content Placeholder 2"/>
          <p:cNvSpPr>
            <a:spLocks noGrp="1"/>
          </p:cNvSpPr>
          <p:nvPr>
            <p:ph idx="1"/>
          </p:nvPr>
        </p:nvSpPr>
        <p:spPr>
          <a:xfrm>
            <a:off x="457200" y="1600200"/>
            <a:ext cx="8305800" cy="5105400"/>
          </a:xfrm>
        </p:spPr>
        <p:txBody>
          <a:bodyPr/>
          <a:lstStyle/>
          <a:p>
            <a:pPr>
              <a:buFontTx/>
              <a:buNone/>
            </a:pPr>
            <a:r>
              <a:rPr lang="en-US" sz="2800" u="sng" smtClean="0"/>
              <a:t>1980s – early 1990s</a:t>
            </a:r>
          </a:p>
          <a:p>
            <a:r>
              <a:rPr lang="en-US" sz="2800" smtClean="0"/>
              <a:t>“Off the shelf” tests: Stanford, ITBS, California Achievement Test</a:t>
            </a:r>
          </a:p>
          <a:p>
            <a:r>
              <a:rPr lang="en-US" sz="2800" smtClean="0"/>
              <a:t>Norm-referenced</a:t>
            </a:r>
          </a:p>
          <a:p>
            <a:r>
              <a:rPr lang="en-US" sz="2800" smtClean="0"/>
              <a:t>Minimum competency tests: </a:t>
            </a:r>
            <a:r>
              <a:rPr lang="en-US" sz="1800" i="1" smtClean="0"/>
              <a:t>e.g. Texas Assessment of Basic Skills (1979), TX Educational Assessment of Minimum Skills (1984)</a:t>
            </a:r>
          </a:p>
          <a:p>
            <a:pPr>
              <a:buFontTx/>
              <a:buNone/>
            </a:pPr>
            <a:r>
              <a:rPr lang="en-US" sz="2800" u="sng" smtClean="0"/>
              <a:t>Mid-to-late 1990s</a:t>
            </a:r>
          </a:p>
          <a:p>
            <a:r>
              <a:rPr lang="en-US" sz="2800" smtClean="0"/>
              <a:t>Achievement tests: </a:t>
            </a:r>
            <a:r>
              <a:rPr lang="en-US" sz="1800" i="1" smtClean="0"/>
              <a:t>e.g. Texas Assessment of Academic Skills (1993), Texas Assessment of Knowledge and Skills (1999)</a:t>
            </a:r>
          </a:p>
          <a:p>
            <a:r>
              <a:rPr lang="en-US" sz="2800" smtClean="0"/>
              <a:t>Criterion-referenced</a:t>
            </a:r>
          </a:p>
          <a:p>
            <a:r>
              <a:rPr lang="en-US" sz="2800" smtClean="0"/>
              <a:t>Tests start to be aligned with state standards</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457200" y="152400"/>
            <a:ext cx="8229600" cy="1143000"/>
          </a:xfrm>
        </p:spPr>
        <p:txBody>
          <a:bodyPr/>
          <a:lstStyle/>
          <a:p>
            <a:r>
              <a:rPr lang="en-US" smtClean="0">
                <a:solidFill>
                  <a:srgbClr val="9933FF"/>
                </a:solidFill>
              </a:rPr>
              <a:t>Criticisms of State</a:t>
            </a:r>
            <a:br>
              <a:rPr lang="en-US" smtClean="0">
                <a:solidFill>
                  <a:srgbClr val="9933FF"/>
                </a:solidFill>
              </a:rPr>
            </a:br>
            <a:r>
              <a:rPr lang="en-US" smtClean="0">
                <a:solidFill>
                  <a:srgbClr val="9933FF"/>
                </a:solidFill>
              </a:rPr>
              <a:t>Assessment Systems</a:t>
            </a:r>
          </a:p>
        </p:txBody>
      </p:sp>
      <p:sp>
        <p:nvSpPr>
          <p:cNvPr id="6147" name="Content Placeholder 2"/>
          <p:cNvSpPr>
            <a:spLocks noGrp="1"/>
          </p:cNvSpPr>
          <p:nvPr>
            <p:ph idx="1"/>
          </p:nvPr>
        </p:nvSpPr>
        <p:spPr>
          <a:xfrm>
            <a:off x="381000" y="1524000"/>
            <a:ext cx="8229600" cy="5334000"/>
          </a:xfrm>
        </p:spPr>
        <p:txBody>
          <a:bodyPr/>
          <a:lstStyle/>
          <a:p>
            <a:pPr>
              <a:spcBef>
                <a:spcPts val="600"/>
              </a:spcBef>
              <a:spcAft>
                <a:spcPts val="1200"/>
              </a:spcAft>
            </a:pPr>
            <a:r>
              <a:rPr lang="en-US" sz="3600" smtClean="0"/>
              <a:t>Wildly variable in quality and rigor</a:t>
            </a:r>
          </a:p>
          <a:p>
            <a:pPr>
              <a:spcBef>
                <a:spcPts val="600"/>
              </a:spcBef>
              <a:spcAft>
                <a:spcPts val="1200"/>
              </a:spcAft>
            </a:pPr>
            <a:r>
              <a:rPr lang="en-US" sz="3600" smtClean="0"/>
              <a:t>Often not aligned with state standards (state standards didn’t always exist)</a:t>
            </a:r>
          </a:p>
          <a:p>
            <a:pPr>
              <a:spcBef>
                <a:spcPts val="600"/>
              </a:spcBef>
              <a:spcAft>
                <a:spcPts val="1200"/>
              </a:spcAft>
            </a:pPr>
            <a:r>
              <a:rPr lang="en-US" sz="3600" smtClean="0"/>
              <a:t>Student-level accountability (e.g. must pass to graduate) but no teacher, principal, or school-level accountability</a:t>
            </a:r>
          </a:p>
          <a:p>
            <a:pPr>
              <a:spcBef>
                <a:spcPts val="600"/>
              </a:spcBef>
              <a:spcAft>
                <a:spcPts val="1200"/>
              </a:spcAft>
            </a:pPr>
            <a:r>
              <a:rPr lang="en-US" sz="3600" smtClean="0"/>
              <a:t>Not used to guide instruction</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sz="5400" smtClean="0"/>
              <a:t>Accountability as…</a:t>
            </a:r>
          </a:p>
        </p:txBody>
      </p:sp>
      <p:pic>
        <p:nvPicPr>
          <p:cNvPr id="9219" name="Picture 2" descr="C:\Documents and Settings\levinsme\Local Settings\Temporary Internet Files\Content.IE5\4ETQPXYR\MCj02321000000[1].wmf"/>
          <p:cNvPicPr>
            <a:picLocks noChangeAspect="1" noChangeArrowheads="1"/>
          </p:cNvPicPr>
          <p:nvPr>
            <p:custDataLst>
              <p:tags r:id="rId2"/>
            </p:custDataLst>
          </p:nvPr>
        </p:nvPicPr>
        <p:blipFill>
          <a:blip r:embed="rId6"/>
          <a:srcRect/>
          <a:stretch>
            <a:fillRect/>
          </a:stretch>
        </p:blipFill>
        <p:spPr bwMode="auto">
          <a:xfrm>
            <a:off x="0" y="1219200"/>
            <a:ext cx="3048000" cy="5597525"/>
          </a:xfrm>
          <a:prstGeom prst="rect">
            <a:avLst/>
          </a:prstGeom>
          <a:noFill/>
          <a:ln w="9525">
            <a:noFill/>
            <a:miter lim="800000"/>
            <a:headEnd/>
            <a:tailEnd/>
          </a:ln>
        </p:spPr>
      </p:pic>
      <p:sp>
        <p:nvSpPr>
          <p:cNvPr id="10" name="Rectangle 9"/>
          <p:cNvSpPr/>
          <p:nvPr>
            <p:custDataLst>
              <p:tags r:id="rId3"/>
            </p:custDataLst>
          </p:nvPr>
        </p:nvSpPr>
        <p:spPr>
          <a:xfrm>
            <a:off x="3276600" y="3048000"/>
            <a:ext cx="5410200" cy="1015663"/>
          </a:xfrm>
          <a:prstGeom prst="rect">
            <a:avLst/>
          </a:prstGeom>
          <a:noFill/>
          <a:ln>
            <a:noFill/>
          </a:ln>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lang="en-US" sz="6000" b="1" dirty="0">
                <a:ln w="11430"/>
                <a:solidFill>
                  <a:srgbClr val="FF0000"/>
                </a:solidFill>
                <a:effectLst>
                  <a:outerShdw blurRad="80000" dist="40000" dir="5040000" algn="tl">
                    <a:srgbClr val="000000">
                      <a:alpha val="30000"/>
                    </a:srgbClr>
                  </a:outerShdw>
                </a:effectLst>
              </a:rPr>
              <a:t>PUNISHMENT</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21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US" sz="5400" smtClean="0"/>
              <a:t>Accountability as…</a:t>
            </a:r>
          </a:p>
        </p:txBody>
      </p:sp>
      <p:pic>
        <p:nvPicPr>
          <p:cNvPr id="29698" name="Picture 3" descr="C:\Documents and Settings\levinsme\Local Settings\Temporary Internet Files\Content.IE5\CD0G93RH\MCj01991220000[1].wmf"/>
          <p:cNvPicPr>
            <a:picLocks noChangeAspect="1" noChangeArrowheads="1"/>
          </p:cNvPicPr>
          <p:nvPr>
            <p:custDataLst>
              <p:tags r:id="rId2"/>
            </p:custDataLst>
          </p:nvPr>
        </p:nvPicPr>
        <p:blipFill>
          <a:blip r:embed="rId6"/>
          <a:srcRect/>
          <a:stretch>
            <a:fillRect/>
          </a:stretch>
        </p:blipFill>
        <p:spPr bwMode="auto">
          <a:xfrm>
            <a:off x="0" y="1905000"/>
            <a:ext cx="5929313" cy="4495800"/>
          </a:xfrm>
          <a:prstGeom prst="rect">
            <a:avLst/>
          </a:prstGeom>
          <a:noFill/>
          <a:ln w="9525">
            <a:noFill/>
            <a:miter lim="800000"/>
            <a:headEnd/>
            <a:tailEnd/>
          </a:ln>
        </p:spPr>
      </p:pic>
      <p:sp>
        <p:nvSpPr>
          <p:cNvPr id="10" name="Rectangle 9"/>
          <p:cNvSpPr/>
          <p:nvPr>
            <p:custDataLst>
              <p:tags r:id="rId3"/>
            </p:custDataLst>
          </p:nvPr>
        </p:nvSpPr>
        <p:spPr>
          <a:xfrm>
            <a:off x="3733800" y="1828800"/>
            <a:ext cx="5410200" cy="2308324"/>
          </a:xfrm>
          <a:prstGeom prst="rect">
            <a:avLst/>
          </a:prstGeom>
          <a:noFill/>
          <a:ln>
            <a:noFill/>
          </a:ln>
        </p:spPr>
        <p:txBody>
          <a:bodyPr>
            <a:spAutoFit/>
            <a:scene3d>
              <a:camera prst="orthographicFront"/>
              <a:lightRig rig="glow" dir="tl">
                <a:rot lat="0" lon="0" rev="5400000"/>
              </a:lightRig>
            </a:scene3d>
            <a:sp3d contourW="12700">
              <a:contourClr>
                <a:schemeClr val="accent6">
                  <a:shade val="73000"/>
                </a:schemeClr>
              </a:contourClr>
            </a:sp3d>
          </a:bodyPr>
          <a:lstStyle/>
          <a:p>
            <a:pPr algn="ctr">
              <a:defRPr/>
            </a:pPr>
            <a:r>
              <a:rPr lang="en-US" sz="7200" b="1" dirty="0">
                <a:ln w="11430"/>
                <a:solidFill>
                  <a:srgbClr val="339933"/>
                </a:solidFill>
                <a:effectLst>
                  <a:outerShdw blurRad="80000" dist="40000" dir="5040000" algn="tl">
                    <a:srgbClr val="000000">
                      <a:alpha val="30000"/>
                    </a:srgbClr>
                  </a:outerShdw>
                </a:effectLst>
              </a:rPr>
              <a:t>Lever of Change</a:t>
            </a:r>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5"/>
          <p:cNvSpPr>
            <a:spLocks noGrp="1"/>
          </p:cNvSpPr>
          <p:nvPr>
            <p:ph type="title"/>
          </p:nvPr>
        </p:nvSpPr>
        <p:spPr>
          <a:xfrm>
            <a:off x="152400" y="304800"/>
            <a:ext cx="3657600" cy="457200"/>
          </a:xfrm>
        </p:spPr>
        <p:txBody>
          <a:bodyPr/>
          <a:lstStyle/>
          <a:p>
            <a:r>
              <a:rPr lang="en-US" sz="2800" smtClean="0"/>
              <a:t>Pause and Think</a:t>
            </a:r>
          </a:p>
        </p:txBody>
      </p:sp>
      <p:grpSp>
        <p:nvGrpSpPr>
          <p:cNvPr id="31746" name="Group 10"/>
          <p:cNvGrpSpPr>
            <a:grpSpLocks/>
          </p:cNvGrpSpPr>
          <p:nvPr/>
        </p:nvGrpSpPr>
        <p:grpSpPr bwMode="auto">
          <a:xfrm>
            <a:off x="0" y="0"/>
            <a:ext cx="4724400" cy="725488"/>
            <a:chOff x="0" y="0"/>
            <a:chExt cx="4724400" cy="725055"/>
          </a:xfrm>
        </p:grpSpPr>
        <p:pic>
          <p:nvPicPr>
            <p:cNvPr id="31748" name="Picture 8" descr="C:\Documents and Settings\levinsme\Local Settings\Temporary Internet Files\Content.IE5\4ETQPXYR\MCj04238280000[1].wmf"/>
            <p:cNvPicPr>
              <a:picLocks noChangeAspect="1" noChangeArrowheads="1"/>
            </p:cNvPicPr>
            <p:nvPr/>
          </p:nvPicPr>
          <p:blipFill>
            <a:blip r:embed="rId4"/>
            <a:srcRect/>
            <a:stretch>
              <a:fillRect/>
            </a:stretch>
          </p:blipFill>
          <p:spPr bwMode="auto">
            <a:xfrm>
              <a:off x="0" y="0"/>
              <a:ext cx="457200" cy="725055"/>
            </a:xfrm>
            <a:prstGeom prst="rect">
              <a:avLst/>
            </a:prstGeom>
            <a:noFill/>
            <a:ln w="9525">
              <a:noFill/>
              <a:miter lim="800000"/>
              <a:headEnd/>
              <a:tailEnd/>
            </a:ln>
          </p:spPr>
        </p:pic>
        <p:sp>
          <p:nvSpPr>
            <p:cNvPr id="31749" name="TextBox 9"/>
            <p:cNvSpPr txBox="1">
              <a:spLocks noChangeArrowheads="1"/>
            </p:cNvSpPr>
            <p:nvPr/>
          </p:nvSpPr>
          <p:spPr bwMode="auto">
            <a:xfrm>
              <a:off x="533400" y="0"/>
              <a:ext cx="4191000" cy="707886"/>
            </a:xfrm>
            <a:prstGeom prst="rect">
              <a:avLst/>
            </a:prstGeom>
            <a:solidFill>
              <a:srgbClr val="FFC000"/>
            </a:solidFill>
            <a:ln w="9525">
              <a:noFill/>
              <a:miter lim="800000"/>
              <a:headEnd/>
              <a:tailEnd/>
            </a:ln>
          </p:spPr>
          <p:txBody>
            <a:bodyPr>
              <a:spAutoFit/>
            </a:bodyPr>
            <a:lstStyle/>
            <a:p>
              <a:r>
                <a:rPr lang="en-US" sz="4000"/>
                <a:t>Pause and think:</a:t>
              </a:r>
            </a:p>
          </p:txBody>
        </p:sp>
      </p:grpSp>
      <p:sp>
        <p:nvSpPr>
          <p:cNvPr id="31747" name="TextBox 19"/>
          <p:cNvSpPr txBox="1">
            <a:spLocks noChangeArrowheads="1"/>
          </p:cNvSpPr>
          <p:nvPr/>
        </p:nvSpPr>
        <p:spPr bwMode="auto">
          <a:xfrm>
            <a:off x="152400" y="1066800"/>
            <a:ext cx="8991600" cy="5657850"/>
          </a:xfrm>
          <a:prstGeom prst="rect">
            <a:avLst/>
          </a:prstGeom>
          <a:noFill/>
          <a:ln w="9525">
            <a:noFill/>
            <a:miter lim="800000"/>
            <a:headEnd/>
            <a:tailEnd/>
          </a:ln>
        </p:spPr>
        <p:txBody>
          <a:bodyPr>
            <a:spAutoFit/>
          </a:bodyPr>
          <a:lstStyle/>
          <a:p>
            <a:pPr marL="682625" indent="-682625">
              <a:spcAft>
                <a:spcPts val="1200"/>
              </a:spcAft>
              <a:buClr>
                <a:srgbClr val="9933FF"/>
              </a:buClr>
              <a:buFont typeface="Wingdings" pitchFamily="2" charset="2"/>
              <a:buChar char="v"/>
            </a:pPr>
            <a:r>
              <a:rPr lang="en-US" sz="3600"/>
              <a:t>How have state assessment and accountability systems changed over the past 30 years?</a:t>
            </a:r>
          </a:p>
          <a:p>
            <a:pPr marL="682625" indent="-682625">
              <a:spcAft>
                <a:spcPts val="1200"/>
              </a:spcAft>
              <a:buClr>
                <a:srgbClr val="9933FF"/>
              </a:buClr>
              <a:buFont typeface="Wingdings" pitchFamily="2" charset="2"/>
              <a:buChar char="v"/>
            </a:pPr>
            <a:r>
              <a:rPr lang="en-US" sz="3600"/>
              <a:t>Do these changes represent progress, regress, or some of both?</a:t>
            </a:r>
          </a:p>
          <a:p>
            <a:pPr marL="682625" indent="-682625">
              <a:spcAft>
                <a:spcPts val="1200"/>
              </a:spcAft>
              <a:buClr>
                <a:srgbClr val="9933FF"/>
              </a:buClr>
              <a:buFont typeface="Wingdings" pitchFamily="2" charset="2"/>
              <a:buChar char="v"/>
            </a:pPr>
            <a:r>
              <a:rPr lang="en-US" sz="3600"/>
              <a:t>What purposes do you think state-level assessment and accountability systems should play in education, if any?</a:t>
            </a:r>
          </a:p>
          <a:p>
            <a:pPr marL="682625" indent="-682625">
              <a:buClr>
                <a:srgbClr val="9933FF"/>
              </a:buClr>
              <a:buFont typeface="Wingdings" pitchFamily="2" charset="2"/>
              <a:buChar char="v"/>
            </a:pPr>
            <a:r>
              <a:rPr lang="en-US" sz="3600"/>
              <a:t>What questions do you still have?</a:t>
            </a:r>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1"/>
  <p:tag name="ARTICULATE_REFERENCE_COUNT" val="1"/>
  <p:tag name="ARTICULATE_REFERENCE_TYPE_1" val="1"/>
  <p:tag name="ARTICULATE_REFERENCE_TITLE_1" val="Powerpoint Slides E-Lecture 4"/>
  <p:tag name="ARTICULATE_REFERENCE_1" val="C:\Documents and Settings\hgseuser\My Documents\Meira\E-lecture 4 Accountability\Accountability and Assessment PowerPoint FINAL.pptx"/>
  <p:tag name="ARTICULATE_TEMPLATE" val="HGSE Basic"/>
  <p:tag name="ARTICULATE_TEMPLATE_GUID" val="5ad33878-c7d6-4a6a-a3c1-a4922f3bc56c"/>
  <p:tag name="LMS_PUBLISH" val="No"/>
  <p:tag name="PRESENTER_PREVIEW_MODE" val="0"/>
  <p:tag name="PRESENTER_PREVIEW_START" val="1"/>
  <p:tag name="LAUNCHINNEWWINDOW" val="0"/>
  <p:tag name="LASTPUBLISHED" val="C:\Documents and Settings\hgseuser\My Documents\Meira\E-lecture 4 Accountability\Published\Accountability and Assessment PowerPoint FINAL\player.html"/>
  <p:tag name="PRESENTATION_PLAYLIST_COUNT" val="0"/>
  <p:tag name="PRESENTATION_PRESENTER_SLIDE_LEVEL" val="0"/>
  <p:tag name="ARTICULATE_PRESENTER_VERSION" val="6"/>
  <p:tag name="PUBLISH_TITLE" val="Accountability and Assessment PowerPoint FINAL"/>
  <p:tag name="ARTICULATE_PUBLISH_PATH" val="C:\Documents and Settings\hgseuser\My Documents\Meira\E-lecture 4 Accountability\Published"/>
  <p:tag name="ARTICULATE_LOGO" val="(None selected)"/>
  <p:tag name="ARTICULATE_PRESENTER" val="(None selected)"/>
  <p:tag name="ARTICULATE_PRESENTER_GUID" val="9869030842"/>
  <p:tag name="ARTICULATE_LMS" val="0"/>
</p:tagLst>
</file>

<file path=ppt/tags/tag10.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BULLET_9" val="8226"/>
  <p:tag name="MARGIN_1" val="0"/>
  <p:tag name="MARGIN_2" val="58.5"/>
  <p:tag name="MARGIN_3" val="90"/>
  <p:tag name="MARGIN_4" val="126"/>
  <p:tag name="MARGIN_5" val="162"/>
  <p:tag name="FONT_SIZE" val="12"/>
</p:tagLst>
</file>

<file path=ppt/tags/tag11.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07.wav"/>
  <p:tag name="AUDIO_ID" val="301"/>
  <p:tag name="ELAPSEDTIME" val="28.709"/>
  <p:tag name="ARTICULATE_TITLE_TAG" val="Uses of Accountability"/>
  <p:tag name="TIMELINE" val="3.4"/>
  <p:tag name="ANNOTATION_COUNT" val="0"/>
  <p:tag name="ARTICULATE_SLIDE_GUID" val="47b4aa20-0b40-4a1c-9839-cba4a39ff9cb"/>
  <p:tag name="ARTICULATE_SLIDE_NAV" val="7"/>
  <p:tag name="ARTICULATE_SLIDE_PAUSE" val="1"/>
  <p:tag name="ARTICULATE_NAV_LEVEL" val="1"/>
  <p:tag name="ARTICULATE_PLAYLIST_ID" val="-1"/>
  <p:tag name="ARTICULATE_LOCK_SLIDE" val="0"/>
</p:tagLst>
</file>

<file path=ppt/tags/tag12.xml><?xml version="1.0" encoding="utf-8"?>
<p:tagLst xmlns:a="http://schemas.openxmlformats.org/drawingml/2006/main" xmlns:r="http://schemas.openxmlformats.org/officeDocument/2006/relationships" xmlns:p="http://schemas.openxmlformats.org/presentationml/2006/main">
  <p:tag name="ARTICULATE_IMAGE_RECOLOR" val="0"/>
  <p:tag name="ARTICULATE_PUBLISH_MODE" val="1"/>
</p:tagLst>
</file>

<file path=ppt/tags/tag13.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hgseuser\LOCALS~1\Temp\articulate\presenter\imgtemp\pXUuSEop_files\slide0001_image001.png"/>
</p:tagLst>
</file>

<file path=ppt/tags/tag14.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58.5"/>
  <p:tag name="MARGIN_3" val="90"/>
  <p:tag name="MARGIN_4" val="126"/>
  <p:tag name="MARGIN_5" val="162"/>
  <p:tag name="FONT_SIZE" val="12"/>
</p:tagLst>
</file>

<file path=ppt/tags/tag15.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08.wav"/>
  <p:tag name="AUDIO_ID" val="302"/>
  <p:tag name="ELAPSEDTIME" val="102.427"/>
  <p:tag name="ARTICULATE_TITLE_TAG" val="Uses of Accountability (2)"/>
  <p:tag name="ARTICULATE_SLIDE_GUID" val="76cc6f13-2cd6-481b-85cc-5e054e4de4b9"/>
  <p:tag name="ARTICULATE_SLIDE_NAV" val="8"/>
  <p:tag name="ARTICULATE_SLIDE_PAUSE" val="1"/>
  <p:tag name="ARTICULATE_NAV_LEVEL" val="2"/>
  <p:tag name="ARTICULATE_PLAYLIST_ID" val="-1"/>
  <p:tag name="ARTICULATE_LOCK_SLIDE" val="0"/>
</p:tagLst>
</file>

<file path=ppt/tags/tag16.xml><?xml version="1.0" encoding="utf-8"?>
<p:tagLst xmlns:a="http://schemas.openxmlformats.org/drawingml/2006/main" xmlns:r="http://schemas.openxmlformats.org/officeDocument/2006/relationships" xmlns:p="http://schemas.openxmlformats.org/presentationml/2006/main">
  <p:tag name="ARTICULATE_IMAGE_RECOLOR" val="0"/>
  <p:tag name="ARTICULATE_PUBLISH_MODE" val="1"/>
</p:tagLst>
</file>

<file path=ppt/tags/tag17.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hgseuser\LOCALS~1\Temp\articulate\presenter\imgtemp\sr9z1C2m_files\slide0001_image001.png"/>
</p:tagLst>
</file>

<file path=ppt/tags/tag18.xml><?xml version="1.0" encoding="utf-8"?>
<p:tagLst xmlns:a="http://schemas.openxmlformats.org/drawingml/2006/main" xmlns:r="http://schemas.openxmlformats.org/officeDocument/2006/relationships" xmlns:p="http://schemas.openxmlformats.org/presentationml/2006/main">
  <p:tag name="SLIDEGUID" val="D192CFAAD66D4613B3570C4E5165EF9C"/>
  <p:tag name="SLIDEID" val="D192CFAAD66D4613B3570C4E5165EF9C"/>
  <p:tag name="SLIDEORDER" val="1"/>
  <p:tag name="SLIDETYPE" val="Q"/>
  <p:tag name="DEMOGRAPHIC" val="False"/>
  <p:tag name="TEAMASSIGN" val="False"/>
  <p:tag name="SPEEDSCORING" val="False"/>
  <p:tag name="CORRECTPOINTVALUE" val="100"/>
  <p:tag name="INCORRECTPOINTVALUE" val="0"/>
  <p:tag name="ZEROBASED" val="False"/>
  <p:tag name="DELIMITERS" val="3.1"/>
  <p:tag name="VALUEFORMAT" val="0%"/>
  <p:tag name="QUESTIONALIAS" val="The American school-age population is:"/>
  <p:tag name="ANSWERSALIAS" val="Mostly white (&gt;80%)|smicln|Majority white (&gt;50%)|smicln|Plurality white, but no majority group"/>
  <p:tag name="AUDIO_IMPORT" val="C:\Documents and Settings\hgseuser\My Documents\Meira\E-lecture 4 Accountability\Audio Files\Audio Files\slide09.wav"/>
  <p:tag name="AUDIO_ID" val="336"/>
  <p:tag name="ELAPSEDTIME" val="10.946"/>
  <p:tag name="ARTICULATE_TITLE_TAG" val="Bringing it Together"/>
  <p:tag name="ARTICULATE_SLIDE_GUID" val="bbe27ffc-02aa-4182-b31d-693c04f6064a"/>
  <p:tag name="ARTICULATE_SLIDE_NAV" val="9"/>
  <p:tag name="ARTICULATE_SLIDE_PAUSE" val="1"/>
  <p:tag name="ARTICULATE_NAV_LEVEL" val="2"/>
  <p:tag name="ARTICULATE_PLAYLIST_ID" val="-1"/>
  <p:tag name="ARTICULATE_LOCK_SLIDE" val="0"/>
</p:tagLst>
</file>

<file path=ppt/tags/tag19.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10.wav"/>
  <p:tag name="AUDIO_ID" val="304"/>
  <p:tag name="ELAPSEDTIME" val="35.579"/>
  <p:tag name="ARTICULATE_TITLE_TAG" val="No Child Left Behind (NCLB)"/>
  <p:tag name="ARTICULATE_SLIDE_GUID" val="3ce4e107-fcc0-4a26-927e-397bf1112eb2"/>
  <p:tag name="ARTICULATE_SLIDE_NAV" val="10"/>
  <p:tag name="ARTICULATE_SLIDE_PAUSE" val="1"/>
  <p:tag name="ARTICULATE_NAV_LEVEL" val="1"/>
  <p:tag name="ARTICULATE_PLAYLIST_ID" val="-1"/>
  <p:tag name="ARTICULATE_LOCK_SLIDE" val="0"/>
</p:tagLst>
</file>

<file path=ppt/tags/tag2.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01.wav"/>
  <p:tag name="AUDIO_ID" val="271"/>
  <p:tag name="ELAPSEDTIME" val="33.96"/>
  <p:tag name="ARTICULATE_SLIDE_GUID" val="62a642aa-3eac-4138-b3c9-6acc0ef68e67"/>
  <p:tag name="ARTICULATE_TITLE_TAG" val="E-Lecture 4: Accountability &amp; Assesment"/>
  <p:tag name="ARTICULATE_SLIDE_NAV" val="1"/>
  <p:tag name="ARTICULATE_SLIDE_PAUSE" val="1"/>
  <p:tag name="ARTICULATE_NAV_LEVEL" val="1"/>
  <p:tag name="ARTICULATE_PLAYLIST_ID" val="-1"/>
  <p:tag name="ARTICULATE_LOCK_SLIDE" val="0"/>
</p:tagLst>
</file>

<file path=ppt/tags/tag20.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11.wav"/>
  <p:tag name="AUDIO_ID" val="308"/>
  <p:tag name="ELAPSEDTIME" val="315.22"/>
  <p:tag name="ARTICULATE_TITLE_TAG" val="Major NCLB Requirements"/>
  <p:tag name="TIMELINE" val="26.2/209.2/258.9/303.8"/>
  <p:tag name="ANNOTATION_COUNT" val="0"/>
  <p:tag name="ARTICULATE_SLIDE_GUID" val="0e178794-91ee-4632-ae46-e9a8ba508c01"/>
  <p:tag name="ARTICULATE_SLIDE_NAV" val="11"/>
  <p:tag name="ARTICULATE_SLIDE_PAUSE" val="1"/>
  <p:tag name="ARTICULATE_NAV_LEVEL" val="2"/>
  <p:tag name="ARTICULATE_PLAYLIST_ID" val="-1"/>
  <p:tag name="ARTICULATE_LOCK_SLIDE" val="0"/>
</p:tagLst>
</file>

<file path=ppt/tags/tag21.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BULLET_9" val="8226"/>
  <p:tag name="BULLET_10" val="8226"/>
  <p:tag name="BULLET_11" val="8226"/>
</p:tagLst>
</file>

<file path=ppt/tags/tag22.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12.wav"/>
  <p:tag name="AUDIO_ID" val="314"/>
  <p:tag name="ELAPSEDTIME" val="236.618"/>
  <p:tag name="ARTICULATE_TITLE_TAG" val="How NCLB Promotes Equity"/>
  <p:tag name="ARTICULATE_SLIDE_GUID" val="efdd226a-3684-45d0-9de1-c629e58d409c"/>
  <p:tag name="ARTICULATE_SLIDE_NAV" val="12"/>
  <p:tag name="ARTICULATE_SLIDE_PAUSE" val="1"/>
  <p:tag name="ARTICULATE_NAV_LEVEL" val="2"/>
  <p:tag name="ARTICULATE_PLAYLIST_ID" val="-1"/>
  <p:tag name="ARTICULATE_LOCK_SLIDE" val="0"/>
</p:tagLst>
</file>

<file path=ppt/tags/tag23.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13.wav"/>
  <p:tag name="AUDIO_ID" val="310"/>
  <p:tag name="ELAPSEDTIME" val="18.156"/>
  <p:tag name="ARTICULATE_TITLE_TAG" val="Challenges to Equity"/>
  <p:tag name="ARTICULATE_SLIDE_GUID" val="a7f5a816-5552-4042-ae09-40d09239aadf"/>
  <p:tag name="ARTICULATE_SLIDE_NAV" val="13"/>
  <p:tag name="ARTICULATE_SLIDE_PAUSE" val="1"/>
  <p:tag name="ARTICULATE_NAV_LEVEL" val="1"/>
  <p:tag name="ARTICULATE_PLAYLIST_ID" val="-1"/>
  <p:tag name="ARTICULATE_LOCK_SLIDE" val="0"/>
</p:tagLst>
</file>

<file path=ppt/tags/tag24.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14.wav"/>
  <p:tag name="AUDIO_ID" val="268"/>
  <p:tag name="ELAPSEDTIME" val="49.058"/>
  <p:tag name="ARTICULATE_TITLE_TAG" val="Understanding State Passing Rates"/>
  <p:tag name="ARTICULATE_SLIDE_GUID" val="839d67f0-bf3a-405b-83d4-d94e668aef10"/>
  <p:tag name="ARTICULATE_SLIDE_NAV" val="14"/>
  <p:tag name="ARTICULATE_SLIDE_PAUSE" val="1"/>
  <p:tag name="ARTICULATE_NAV_LEVEL" val="1"/>
  <p:tag name="ARTICULATE_PLAYLIST_ID" val="-1"/>
  <p:tag name="ARTICULATE_LOCK_SLIDE" val="0"/>
</p:tagLst>
</file>

<file path=ppt/tags/tag25.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15.wav"/>
  <p:tag name="AUDIO_ID" val="265"/>
  <p:tag name="ELAPSEDTIME" val="193.803"/>
  <p:tag name="ARTICULATE_TITLE_TAG" val="Data: State Standards &amp; Passing Rates"/>
  <p:tag name="ARTICULATE_SLIDE_GUID" val="b762d720-f0c9-4f37-99be-57b5956e6354"/>
  <p:tag name="ARTICULATE_SLIDE_NAV" val="15"/>
  <p:tag name="ARTICULATE_SLIDE_PAUSE" val="1"/>
  <p:tag name="ARTICULATE_NAV_LEVEL" val="2"/>
  <p:tag name="ARTICULATE_PLAYLIST_ID" val="-1"/>
  <p:tag name="ARTICULATE_LOCK_SLIDE" val="0"/>
</p:tagLst>
</file>

<file path=ppt/tags/tag26.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hgseuser\LOCALS~1\Temp\articulate\presenter\imgtemp\EiSXUVVM_files\slide0001_image001.emz"/>
</p:tagLst>
</file>

<file path=ppt/tags/tag27.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16.wav"/>
  <p:tag name="AUDIO_ID" val="266"/>
  <p:tag name="ELAPSEDTIME" val="8.569"/>
  <p:tag name="ARTICULATE_TITLE_TAG" val="Data: NAEP vs.State Proficiency Rates"/>
  <p:tag name="ARTICULATE_SLIDE_GUID" val="1809a761-33b3-42e7-8b65-a26f9ccfe021"/>
  <p:tag name="ARTICULATE_SLIDE_NAV" val="16"/>
  <p:tag name="ARTICULATE_SLIDE_PAUSE" val="1"/>
  <p:tag name="ARTICULATE_NAV_LEVEL" val="2"/>
  <p:tag name="ARTICULATE_PLAYLIST_ID" val="-1"/>
  <p:tag name="ARTICULATE_LOCK_SLIDE" val="0"/>
</p:tagLst>
</file>

<file path=ppt/tags/tag28.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hgseuser\LOCALS~1\Temp\articulate\presenter\imgtemp\ZG25yi3F_files\slide0001_image001.png"/>
</p:tagLst>
</file>

<file path=ppt/tags/tag29.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17.wav"/>
  <p:tag name="AUDIO_ID" val="259"/>
  <p:tag name="ELAPSEDTIME" val="32.262"/>
  <p:tag name="ARTICULATE_TITLE_TAG" val="Data: NAEP vs. State Profciency Math (8th)"/>
  <p:tag name="ARTICULATE_SLIDE_GUID" val="7fe2a1a3-843a-44b1-b083-a22d1b8f9871"/>
  <p:tag name="ARTICULATE_SLIDE_NAV" val="17"/>
  <p:tag name="ARTICULATE_SLIDE_PAUSE" val="1"/>
  <p:tag name="ARTICULATE_NAV_LEVEL" val="2"/>
  <p:tag name="ARTICULATE_PLAYLIST_ID" val="-1"/>
  <p:tag name="ARTICULATE_LOCK_SLIDE" val="0"/>
</p:tagLst>
</file>

<file path=ppt/tags/tag3.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02.wav"/>
  <p:tag name="AUDIO_ID" val="334"/>
  <p:tag name="ELAPSEDTIME" val="7.289"/>
  <p:tag name="ARTICULATE_TITLE_TAG" val="E-Lecture Framing Questions"/>
  <p:tag name="ARTICULATE_SLIDE_GUID" val="ae1e8aba-c920-4c34-a067-b88e850aec25"/>
  <p:tag name="ARTICULATE_SLIDE_NAV" val="2"/>
  <p:tag name="ARTICULATE_SLIDE_PAUSE" val="1"/>
  <p:tag name="ARTICULATE_NAV_LEVEL" val="1"/>
  <p:tag name="ARTICULATE_PLAYLIST_ID" val="-1"/>
  <p:tag name="ARTICULATE_LOCK_SLIDE" val="0"/>
</p:tagLst>
</file>

<file path=ppt/tags/tag30.xml><?xml version="1.0" encoding="utf-8"?>
<p:tagLst xmlns:a="http://schemas.openxmlformats.org/drawingml/2006/main" xmlns:r="http://schemas.openxmlformats.org/officeDocument/2006/relationships" xmlns:p="http://schemas.openxmlformats.org/presentationml/2006/main">
  <p:tag name="ARTICULATE_IMAGE_RECOLOR" val="0"/>
  <p:tag name="ARTICULATE_PUBLISH_MODE" val="1"/>
</p:tagLst>
</file>

<file path=ppt/tags/tag31.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18.wav"/>
  <p:tag name="AUDIO_ID" val="258"/>
  <p:tag name="ELAPSEDTIME" val="1.594"/>
  <p:tag name="ARTICULATE_TITLE_TAG" val="Data: NAEP vs. State Proficiency Math (4th)"/>
  <p:tag name="ARTICULATE_SLIDE_GUID" val="955f7170-f249-4574-86e4-ca077181f4a3"/>
  <p:tag name="ARTICULATE_SLIDE_NAV" val="18"/>
  <p:tag name="ARTICULATE_SLIDE_PAUSE" val="1"/>
  <p:tag name="ARTICULATE_NAV_LEVEL" val="2"/>
  <p:tag name="ARTICULATE_PLAYLIST_ID" val="-1"/>
  <p:tag name="ARTICULATE_LOCK_SLIDE" val="0"/>
</p:tagLst>
</file>

<file path=ppt/tags/tag32.xml><?xml version="1.0" encoding="utf-8"?>
<p:tagLst xmlns:a="http://schemas.openxmlformats.org/drawingml/2006/main" xmlns:r="http://schemas.openxmlformats.org/officeDocument/2006/relationships" xmlns:p="http://schemas.openxmlformats.org/presentationml/2006/main">
  <p:tag name="ARTICULATE_IMAGE_RECOLOR" val="0"/>
  <p:tag name="ARTICULATE_PUBLISH_MODE" val="1"/>
</p:tagLst>
</file>

<file path=ppt/tags/tag33.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19.wav"/>
  <p:tag name="AUDIO_ID" val="257"/>
  <p:tag name="ELAPSEDTIME" val="1.124"/>
  <p:tag name="ARTICULATE_TITLE_TAG" val="Data: NAEP vs. State Proficiency Reading(8th)"/>
  <p:tag name="ARTICULATE_SLIDE_GUID" val="b0f91660-17dc-4313-8f76-671b65368a88"/>
  <p:tag name="ARTICULATE_SLIDE_NAV" val="19"/>
  <p:tag name="ARTICULATE_SLIDE_PAUSE" val="1"/>
  <p:tag name="ARTICULATE_NAV_LEVEL" val="2"/>
  <p:tag name="ARTICULATE_PLAYLIST_ID" val="-1"/>
  <p:tag name="ARTICULATE_LOCK_SLIDE" val="0"/>
</p:tagLst>
</file>

<file path=ppt/tags/tag34.xml><?xml version="1.0" encoding="utf-8"?>
<p:tagLst xmlns:a="http://schemas.openxmlformats.org/drawingml/2006/main" xmlns:r="http://schemas.openxmlformats.org/officeDocument/2006/relationships" xmlns:p="http://schemas.openxmlformats.org/presentationml/2006/main">
  <p:tag name="ARTICULATE_IMAGE_RECOLOR" val="0"/>
  <p:tag name="ARTICULATE_PUBLISH_MODE" val="1"/>
</p:tagLst>
</file>

<file path=ppt/tags/tag35.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20.wav"/>
  <p:tag name="AUDIO_ID" val="256"/>
  <p:tag name="ELAPSEDTIME" val="4.702"/>
  <p:tag name="ARTICULATE_TITLE_TAG" val="Data: NAEP vs. State Proficiency Reading (4th)"/>
  <p:tag name="ARTICULATE_SLIDE_GUID" val="56646fdc-e4af-4d8a-88c9-402307e09571"/>
  <p:tag name="ARTICULATE_SLIDE_NAV" val="20"/>
  <p:tag name="ARTICULATE_SLIDE_PAUSE" val="1"/>
  <p:tag name="ARTICULATE_NAV_LEVEL" val="2"/>
  <p:tag name="ARTICULATE_PLAYLIST_ID" val="-1"/>
  <p:tag name="ARTICULATE_LOCK_SLIDE" val="0"/>
</p:tagLst>
</file>

<file path=ppt/tags/tag36.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hgseuser\LOCALS~1\Temp\articulate\presenter\imgtemp\XCjX46kb_files\slide0001_image001.png"/>
</p:tagLst>
</file>

<file path=ppt/tags/tag37.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21.wav"/>
  <p:tag name="AUDIO_ID" val="267"/>
  <p:tag name="ELAPSEDTIME" val="20.324"/>
  <p:tag name="ARTICULATE_TITLE_TAG" val="Data: NAEP vs. State Proficiency (2)"/>
  <p:tag name="ARTICULATE_SLIDE_GUID" val="2f9baddc-dc0d-46f9-9fc6-e7b9725d8e8b"/>
  <p:tag name="ARTICULATE_SLIDE_NAV" val="21"/>
  <p:tag name="ARTICULATE_SLIDE_PAUSE" val="1"/>
  <p:tag name="ARTICULATE_NAV_LEVEL" val="2"/>
  <p:tag name="ARTICULATE_PLAYLIST_ID" val="-1"/>
  <p:tag name="ARTICULATE_LOCK_SLIDE" val="0"/>
</p:tagLst>
</file>

<file path=ppt/tags/tag38.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hgseuser\LOCALS~1\Temp\articulate\presenter\imgtemp\v1NIl11i_files\slide0001_image001.png"/>
</p:tagLst>
</file>

<file path=ppt/tags/tag39.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22.wav"/>
  <p:tag name="AUDIO_ID" val="269"/>
  <p:tag name="ELAPSEDTIME" val="61.937"/>
  <p:tag name="ARTICULATE_TITLE_TAG" val="The 9th Grade Retention Bulge"/>
  <p:tag name="ARTICULATE_SLIDE_GUID" val="5053f43e-cc11-44e5-b78e-de6239323bce"/>
  <p:tag name="ARTICULATE_SLIDE_NAV" val="22"/>
  <p:tag name="ARTICULATE_SLIDE_PAUSE" val="1"/>
  <p:tag name="ARTICULATE_NAV_LEVEL" val="1"/>
  <p:tag name="ARTICULATE_PLAYLIST_ID" val="-1"/>
  <p:tag name="ARTICULATE_LOCK_SLIDE" val="0"/>
</p:tagLst>
</file>

<file path=ppt/tags/tag4.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03.wav"/>
  <p:tag name="AUDIO_ID" val="272"/>
  <p:tag name="ELAPSEDTIME" val="17.293"/>
  <p:tag name="ARTICULATE_TITLE_TAG" val="Revisiting Historical Context"/>
  <p:tag name="ARTICULATE_SLIDE_GUID" val="3d3793ab-5d20-4ac6-87f5-faee402f52f1"/>
  <p:tag name="ARTICULATE_SLIDE_NAV" val="3"/>
  <p:tag name="ARTICULATE_SLIDE_PAUSE" val="1"/>
  <p:tag name="ARTICULATE_NAV_LEVEL" val="1"/>
  <p:tag name="ARTICULATE_PLAYLIST_ID" val="-1"/>
  <p:tag name="ARTICULATE_LOCK_SLIDE" val="0"/>
</p:tagLst>
</file>

<file path=ppt/tags/tag40.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23.wav"/>
  <p:tag name="AUDIO_ID" val="296"/>
  <p:tag name="ELAPSEDTIME" val="151.171"/>
  <p:tag name="ARTICULATE_TITLE_TAG" val="Data: 9th Grade Retention/Boston"/>
  <p:tag name="TIMELINE" val="28.1/53.3"/>
  <p:tag name="ANNOTATION_COUNT" val="0"/>
  <p:tag name="ARTICULATE_SLIDE_GUID" val="ca7a9da0-a194-49d9-b308-6359455642d0"/>
  <p:tag name="ARTICULATE_SLIDE_NAV" val="23"/>
  <p:tag name="ARTICULATE_SLIDE_PAUSE" val="1"/>
  <p:tag name="ARTICULATE_NAV_LEVEL" val="2"/>
  <p:tag name="ARTICULATE_PLAYLIST_ID" val="-1"/>
  <p:tag name="ARTICULATE_LOCK_SLIDE" val="0"/>
</p:tagLst>
</file>

<file path=ppt/tags/tag41.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MARGIN_1" val="0"/>
  <p:tag name="MARGIN_2" val="58.5"/>
  <p:tag name="MARGIN_3" val="90"/>
  <p:tag name="MARGIN_4" val="126"/>
  <p:tag name="MARGIN_5" val="162"/>
  <p:tag name="FONT_SIZE" val="12"/>
</p:tagLst>
</file>

<file path=ppt/tags/tag42.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24.wav"/>
  <p:tag name="AUDIO_ID" val="292"/>
  <p:tag name="ELAPSEDTIME" val="20.402"/>
  <p:tag name="ARTICULATE_TITLE_TAG" val="Data: Retention by Race"/>
  <p:tag name="ARTICULATE_SLIDE_GUID" val="256e9c07-df6a-4927-a34a-dfb62efa0f18"/>
  <p:tag name="ARTICULATE_SLIDE_NAV" val="24"/>
  <p:tag name="ARTICULATE_SLIDE_PAUSE" val="1"/>
  <p:tag name="ARTICULATE_NAV_LEVEL" val="2"/>
  <p:tag name="ARTICULATE_PLAYLIST_ID" val="-1"/>
  <p:tag name="ARTICULATE_LOCK_SLIDE" val="0"/>
</p:tagLst>
</file>

<file path=ppt/tags/tag43.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25.wav"/>
  <p:tag name="AUDIO_ID" val="316"/>
  <p:tag name="ELAPSEDTIME" val="34.351"/>
  <p:tag name="ARTICULATE_TITLE_TAG" val="Dropping Out"/>
  <p:tag name="ARTICULATE_SLIDE_GUID" val="0a1391a8-7c3b-4cf0-ab98-174a30bc41b5"/>
  <p:tag name="ARTICULATE_SLIDE_NAV" val="25"/>
  <p:tag name="ARTICULATE_SLIDE_PAUSE" val="1"/>
  <p:tag name="ARTICULATE_NAV_LEVEL" val="1"/>
  <p:tag name="ARTICULATE_PLAYLIST_ID" val="-1"/>
  <p:tag name="ARTICULATE_LOCK_SLIDE" val="0"/>
</p:tagLst>
</file>

<file path=ppt/tags/tag44.xml><?xml version="1.0" encoding="utf-8"?>
<p:tagLst xmlns:a="http://schemas.openxmlformats.org/drawingml/2006/main" xmlns:r="http://schemas.openxmlformats.org/officeDocument/2006/relationships" xmlns:p="http://schemas.openxmlformats.org/presentationml/2006/main">
  <p:tag name="ARTICULATE_SLIDE_GUID" val="a9d5bd3b-3649-4b79-9034-07792c576a60"/>
  <p:tag name="AUDIO_IMPORT" val="C:\Documents and Settings\hgseuser\Desktop\slide26(2).wav"/>
  <p:tag name="AUDIO_ID" val="294"/>
  <p:tag name="ELAPSEDTIME" val="92.343"/>
  <p:tag name="TIMELINE" val="1.5/28.0/43.0/76.1"/>
  <p:tag name="ANNOTATION_COUNT" val="0"/>
  <p:tag name="ARTICULATE_SLIDE_NAV" val="26"/>
  <p:tag name="ARTICULATE_SLIDE_PAUSE" val="1"/>
  <p:tag name="ARTICULATE_NAV_LEVEL" val="2"/>
  <p:tag name="ARTICULATE_PLAYLIST_ID" val="-1"/>
  <p:tag name="ARTICULATE_LOCK_SLIDE" val="0"/>
</p:tagLst>
</file>

<file path=ppt/tags/tag45.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BULLET_9" val="8226"/>
  <p:tag name="MARGIN_1" val="0"/>
  <p:tag name="MARGIN_2" val="58.5"/>
  <p:tag name="MARGIN_3" val="90"/>
  <p:tag name="MARGIN_4" val="126"/>
  <p:tag name="MARGIN_5" val="162"/>
  <p:tag name="FONT_SIZE" val="12"/>
</p:tagLst>
</file>

<file path=ppt/tags/tag46.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27.wav"/>
  <p:tag name="AUDIO_ID" val="287"/>
  <p:tag name="ELAPSEDTIME" val="45.062"/>
  <p:tag name="ARTICULATE_TITLE_TAG" val="Data: Graduation Rates/MA"/>
  <p:tag name="ARTICULATE_SLIDE_GUID" val="b21166a1-8c81-4581-b2fc-43e54d14f370"/>
  <p:tag name="ARTICULATE_SLIDE_NAV" val="27"/>
  <p:tag name="ARTICULATE_SLIDE_PAUSE" val="1"/>
  <p:tag name="ARTICULATE_NAV_LEVEL" val="2"/>
  <p:tag name="ARTICULATE_PLAYLIST_ID" val="-1"/>
  <p:tag name="ARTICULATE_LOCK_SLIDE" val="0"/>
</p:tagLst>
</file>

<file path=ppt/tags/tag47.xml><?xml version="1.0" encoding="utf-8"?>
<p:tagLst xmlns:a="http://schemas.openxmlformats.org/drawingml/2006/main" xmlns:r="http://schemas.openxmlformats.org/officeDocument/2006/relationships" xmlns:p="http://schemas.openxmlformats.org/presentationml/2006/main">
  <p:tag name="SLIDEGUID" val="D192CFAAD66D4613B3570C4E5165EF9C"/>
  <p:tag name="SLIDEID" val="D192CFAAD66D4613B3570C4E5165EF9C"/>
  <p:tag name="SLIDEORDER" val="1"/>
  <p:tag name="SLIDETYPE" val="Q"/>
  <p:tag name="DEMOGRAPHIC" val="False"/>
  <p:tag name="TEAMASSIGN" val="False"/>
  <p:tag name="SPEEDSCORING" val="False"/>
  <p:tag name="CORRECTPOINTVALUE" val="100"/>
  <p:tag name="INCORRECTPOINTVALUE" val="0"/>
  <p:tag name="ZEROBASED" val="False"/>
  <p:tag name="DELIMITERS" val="3.1"/>
  <p:tag name="VALUEFORMAT" val="0%"/>
  <p:tag name="QUESTIONALIAS" val="The American school-age population is:"/>
  <p:tag name="ANSWERSALIAS" val="Mostly white (&gt;80%)|smicln|Majority white (&gt;50%)|smicln|Plurality white, but no majority group"/>
  <p:tag name="AUDIO_IMPORT" val="C:\Documents and Settings\hgseuser\My Documents\Meira\E-lecture 4 Accountability\Audio Files\Audio Files\slide28.wav"/>
  <p:tag name="AUDIO_ID" val="337"/>
  <p:tag name="ELAPSEDTIME" val="15.151"/>
  <p:tag name="ARTICULATE_TITLE_TAG" val="Bringing it Together"/>
  <p:tag name="ARTICULATE_SLIDE_GUID" val="1de8c90f-1fde-4e7e-96b2-d95e2cc6af8f"/>
  <p:tag name="ARTICULATE_SLIDE_NAV" val="28"/>
  <p:tag name="ARTICULATE_SLIDE_PAUSE" val="1"/>
  <p:tag name="ARTICULATE_NAV_LEVEL" val="2"/>
  <p:tag name="ARTICULATE_PLAYLIST_ID" val="-1"/>
  <p:tag name="ARTICULATE_LOCK_SLIDE" val="0"/>
</p:tagLst>
</file>

<file path=ppt/tags/tag48.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29.wav"/>
  <p:tag name="AUDIO_ID" val="322"/>
  <p:tag name="ELAPSEDTIME" val="141.166"/>
  <p:tag name="ARTICULATE_TITLE_TAG" val="ESEA Reauthorization"/>
  <p:tag name="TIMELINE" val="7.8/28.9/52.0/73.2/79.3/93.8/103.2"/>
  <p:tag name="ANNOTATION_COUNT" val="0"/>
  <p:tag name="ARTICULATE_SLIDE_GUID" val="569ca16f-c8bb-4e02-a3af-cd844c58d67e"/>
  <p:tag name="ARTICULATE_SLIDE_NAV" val="29"/>
  <p:tag name="ARTICULATE_SLIDE_PAUSE" val="1"/>
  <p:tag name="ARTICULATE_NAV_LEVEL" val="1"/>
  <p:tag name="ARTICULATE_PLAYLIST_ID" val="-1"/>
  <p:tag name="ARTICULATE_LOCK_SLIDE" val="0"/>
</p:tagLst>
</file>

<file path=ppt/tags/tag49.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BULLET_9" val="8226"/>
  <p:tag name="BULLET_10" val="8226"/>
  <p:tag name="BULLET_11" val="8226"/>
  <p:tag name="BULLET_12" val="8226"/>
  <p:tag name="BULLET_13" val="8226"/>
  <p:tag name="BULLET_14" val="8226"/>
  <p:tag name="BULLET_15" val="8226"/>
  <p:tag name="BULLET_16" val="8226"/>
  <p:tag name="MARGIN_1" val="0"/>
  <p:tag name="MARGIN_2" val="58.5"/>
  <p:tag name="MARGIN_3" val="90"/>
  <p:tag name="MARGIN_4" val="126"/>
  <p:tag name="MARGIN_5" val="162"/>
  <p:tag name="FONT_SIZE" val="12"/>
</p:tagLst>
</file>

<file path=ppt/tags/tag5.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04.wav"/>
  <p:tag name="AUDIO_ID" val="300"/>
  <p:tag name="ELAPSEDTIME" val="94.694"/>
  <p:tag name="ARTICULATE_TITLE_TAG" val="Assessment &amp; Accountability: The Early Years"/>
  <p:tag name="TIMELINE" val="7.7/24.2/55.1"/>
  <p:tag name="ANNOTATION_COUNT" val="0"/>
  <p:tag name="ARTICULATE_SLIDE_GUID" val="80996378-4431-444b-b3bd-eb93ce156cd7"/>
  <p:tag name="ARTICULATE_SLIDE_NAV" val="4"/>
  <p:tag name="ARTICULATE_SLIDE_PAUSE" val="1"/>
  <p:tag name="ARTICULATE_NAV_LEVEL" val="1"/>
  <p:tag name="ARTICULATE_PLAYLIST_ID" val="-1"/>
  <p:tag name="ARTICULATE_LOCK_SLIDE" val="0"/>
</p:tagLst>
</file>

<file path=ppt/tags/tag50.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30.wav"/>
  <p:tag name="AUDIO_ID" val="325"/>
  <p:tag name="ELAPSEDTIME" val="81.502"/>
  <p:tag name="TIMELINE" val="1.6/19.4/26.1/71.6"/>
  <p:tag name="ANNOTATION_COUNT" val="0"/>
  <p:tag name="ARTICULATE_SLIDE_GUID" val="b8d70a8f-82e2-4207-887b-df54c81f8ae2"/>
  <p:tag name="ARTICULATE_SLIDE_NAV" val="30"/>
  <p:tag name="ARTICULATE_SLIDE_PAUSE" val="1"/>
  <p:tag name="ARTICULATE_NAV_LEVEL" val="1"/>
  <p:tag name="ARTICULATE_PLAYLIST_ID" val="-1"/>
  <p:tag name="ARTICULATE_LOCK_SLIDE" val="0"/>
</p:tagLst>
</file>

<file path=ppt/tags/tag51.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MARGIN_1" val="0"/>
  <p:tag name="MARGIN_2" val="58.5"/>
  <p:tag name="MARGIN_3" val="90"/>
  <p:tag name="MARGIN_4" val="126"/>
  <p:tag name="MARGIN_5" val="162"/>
  <p:tag name="FONT_SIZE" val="12"/>
</p:tagLst>
</file>

<file path=ppt/tags/tag52.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31.wav"/>
  <p:tag name="AUDIO_ID" val="330"/>
  <p:tag name="ELAPSEDTIME" val="59.821"/>
  <p:tag name="ARTICULATE_TITLE_TAG" val="VAM in Los Angeles"/>
  <p:tag name="TIMELINE" val="7.5/19.3/23.4/32.1/39.1/46.9"/>
  <p:tag name="ANNOTATION_COUNT" val="0"/>
  <p:tag name="ARTICULATE_SLIDE_GUID" val="235d1df6-35ec-4256-8a2a-90281fee0c6f"/>
  <p:tag name="ARTICULATE_SLIDE_NAV" val="31"/>
  <p:tag name="ARTICULATE_SLIDE_PAUSE" val="1"/>
  <p:tag name="ARTICULATE_NAV_LEVEL" val="2"/>
  <p:tag name="ARTICULATE_PLAYLIST_ID" val="-1"/>
  <p:tag name="ARTICULATE_LOCK_SLIDE" val="0"/>
</p:tagLst>
</file>

<file path=ppt/tags/tag53.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BULLET_9" val="8226"/>
  <p:tag name="BULLET_10" val="8226"/>
  <p:tag name="BULLET_11" val="8226"/>
  <p:tag name="BULLET_12" val="8226"/>
  <p:tag name="BULLET_13" val="8226"/>
  <p:tag name="MARGIN_1" val="0"/>
  <p:tag name="MARGIN_2" val="58.5"/>
  <p:tag name="MARGIN_3" val="90"/>
  <p:tag name="MARGIN_4" val="126"/>
  <p:tag name="MARGIN_5" val="162"/>
  <p:tag name="FONT_SIZE" val="12"/>
</p:tagLst>
</file>

<file path=ppt/tags/tag54.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32.wav"/>
  <p:tag name="AUDIO_ID" val="324"/>
  <p:tag name="ELAPSEDTIME" val="71.341"/>
  <p:tag name="ARTICULATE_TITLE_TAG" val="Race to the Top (RTTT)"/>
  <p:tag name="ARTICULATE_SLIDE_GUID" val="150a92fe-21bc-4a35-bc18-d974660457e0"/>
  <p:tag name="ARTICULATE_SLIDE_NAV" val="32"/>
  <p:tag name="ARTICULATE_SLIDE_PAUSE" val="1"/>
  <p:tag name="ARTICULATE_NAV_LEVEL" val="1"/>
  <p:tag name="ARTICULATE_PLAYLIST_ID" val="-1"/>
  <p:tag name="ARTICULATE_LOCK_SLIDE" val="0"/>
</p:tagLst>
</file>

<file path=ppt/tags/tag55.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33.wav"/>
  <p:tag name="AUDIO_ID" val="332"/>
  <p:tag name="ELAPSEDTIME" val="29.493"/>
  <p:tag name="TIMELINE" val="2.5/4.7/11.0/18.3/24.8"/>
  <p:tag name="ANNOTATION_COUNT" val="0"/>
  <p:tag name="ARTICULATE_SLIDE_GUID" val="3d9d3a70-8ce5-47a1-b6c5-fcf6c6fca37c"/>
  <p:tag name="ARTICULATE_SLIDE_NAV" val="33"/>
  <p:tag name="ARTICULATE_TITLE_TAG" val="RTTT: Goals"/>
  <p:tag name="ARTICULATE_SLIDE_PAUSE" val="1"/>
  <p:tag name="ARTICULATE_NAV_LEVEL" val="2"/>
  <p:tag name="ARTICULATE_PLAYLIST_ID" val="-1"/>
  <p:tag name="ARTICULATE_LOCK_SLIDE" val="0"/>
</p:tagLst>
</file>

<file path=ppt/tags/tag56.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BULLET_9" val="8226"/>
  <p:tag name="BULLET_10" val="8226"/>
  <p:tag name="BULLET_11" val="8226"/>
  <p:tag name="BULLET_12" val="8226"/>
  <p:tag name="BULLET_13" val="8226"/>
  <p:tag name="MARGIN_1" val="0"/>
  <p:tag name="MARGIN_2" val="49.5"/>
  <p:tag name="MARGIN_3" val="90"/>
  <p:tag name="MARGIN_4" val="126"/>
  <p:tag name="MARGIN_5" val="162"/>
  <p:tag name="FONT_SIZE" val="12"/>
</p:tagLst>
</file>

<file path=ppt/tags/tag57.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34.wav"/>
  <p:tag name="AUDIO_ID" val="338"/>
  <p:tag name="ELAPSEDTIME" val="65.489"/>
  <p:tag name="TIMELINE" val="4.7/15.1/25.0/33.4"/>
  <p:tag name="ANNOTATION_COUNT" val="0"/>
  <p:tag name="ARTICULATE_SLIDE_GUID" val="0a8d3dae-865d-41f9-a031-d76c918c3f2d"/>
  <p:tag name="ARTICULATE_SLIDE_NAV" val="34"/>
  <p:tag name="ARTICULATE_SLIDE_PAUSE" val="1"/>
  <p:tag name="ARTICULATE_NAV_LEVEL" val="2"/>
  <p:tag name="ARTICULATE_PLAYLIST_ID" val="-1"/>
  <p:tag name="ARTICULATE_LOCK_SLIDE" val="0"/>
</p:tagLst>
</file>

<file path=ppt/tags/tag58.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MARGIN_1" val="0"/>
  <p:tag name="MARGIN_2" val="58.5"/>
  <p:tag name="MARGIN_3" val="90"/>
  <p:tag name="MARGIN_4" val="126"/>
  <p:tag name="MARGIN_5" val="162"/>
  <p:tag name="FONT_SIZE" val="12"/>
</p:tagLst>
</file>

<file path=ppt/tags/tag59.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35.wav"/>
  <p:tag name="AUDIO_ID" val="339"/>
  <p:tag name="ELAPSEDTIME" val="115.383"/>
  <p:tag name="TIMELINE" val="6.0/59.5/68.1/90.4/102.8/104.2"/>
  <p:tag name="ANNOTATION_COUNT" val="0"/>
  <p:tag name="ARTICULATE_SLIDE_GUID" val="092dcaf7-0953-4912-980f-f4adf8dc8b01"/>
  <p:tag name="ARTICULATE_SLIDE_NAV" val="35"/>
  <p:tag name="ARTICULATE_SLIDE_PAUSE" val="1"/>
  <p:tag name="ARTICULATE_NAV_LEVEL" val="2"/>
  <p:tag name="ARTICULATE_PLAYLIST_ID" val="-1"/>
  <p:tag name="ARTICULATE_LOCK_SLIDE" val="0"/>
</p:tagLst>
</file>

<file path=ppt/tags/tag6.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MARGIN_1" val="0"/>
  <p:tag name="MARGIN_2" val="58.5"/>
  <p:tag name="MARGIN_3" val="90"/>
  <p:tag name="MARGIN_4" val="126"/>
  <p:tag name="MARGIN_5" val="162"/>
  <p:tag name="FONT_SIZE" val="12"/>
</p:tagLst>
</file>

<file path=ppt/tags/tag60.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BULLET_9" val="8226"/>
  <p:tag name="BULLET_10" val="8226"/>
  <p:tag name="BULLET_11" val="8226"/>
  <p:tag name="BULLET_12" val="8226"/>
  <p:tag name="BULLET_13" val="8226"/>
</p:tagLst>
</file>

<file path=ppt/tags/tag61.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36.wav"/>
  <p:tag name="AUDIO_ID" val="340"/>
  <p:tag name="ELAPSEDTIME" val="120.556"/>
  <p:tag name="TIMELINE" val="10.6/16.9/27.5/37.3"/>
  <p:tag name="ANNOTATION_COUNT" val="0"/>
  <p:tag name="ARTICULATE_SLIDE_GUID" val="6d8f7fa6-3160-4dbe-a871-09f898371d4e"/>
  <p:tag name="ARTICULATE_SLIDE_NAV" val="36"/>
  <p:tag name="ARTICULATE_SLIDE_PAUSE" val="1"/>
  <p:tag name="ARTICULATE_NAV_LEVEL" val="2"/>
  <p:tag name="ARTICULATE_PLAYLIST_ID" val="-1"/>
  <p:tag name="ARTICULATE_LOCK_SLIDE" val="0"/>
</p:tagLst>
</file>

<file path=ppt/tags/tag62.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BULLET_9" val="8226"/>
  <p:tag name="MARGIN_1" val="0"/>
  <p:tag name="MARGIN_2" val="58.5"/>
  <p:tag name="MARGIN_3" val="90"/>
  <p:tag name="MARGIN_4" val="126"/>
  <p:tag name="MARGIN_5" val="162"/>
  <p:tag name="FONT_SIZE" val="12"/>
</p:tagLst>
</file>

<file path=ppt/tags/tag63.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37.wav"/>
  <p:tag name="AUDIO_ID" val="341"/>
  <p:tag name="ELAPSEDTIME" val="67.187"/>
  <p:tag name="ARTICULATE_SLIDE_GUID" val="3b33ef5f-7801-4c5d-b04a-483351dc31a7"/>
  <p:tag name="ARTICULATE_SLIDE_NAV" val="37"/>
  <p:tag name="ARTICULATE_SLIDE_PAUSE" val="1"/>
  <p:tag name="ARTICULATE_NAV_LEVEL" val="2"/>
  <p:tag name="ARTICULATE_PLAYLIST_ID" val="-1"/>
  <p:tag name="ARTICULATE_LOCK_SLIDE" val="0"/>
</p:tagLst>
</file>

<file path=ppt/tags/tag64.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hgseuser\LOCALS~1\Temp\articulate\presenter\imgtemp\JkaL6tre_files\slide0001_image001.png"/>
</p:tagLst>
</file>

<file path=ppt/tags/tag65.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38.wav"/>
  <p:tag name="AUDIO_ID" val="335"/>
  <p:tag name="ELAPSEDTIME" val="14.42"/>
  <p:tag name="ARTICULATE_TITLE_TAG" val="Bringing it Together"/>
  <p:tag name="ARTICULATE_SLIDE_GUID" val="3e8c89ae-fa3e-4f7b-8271-87935727c735"/>
  <p:tag name="ARTICULATE_SLIDE_NAV" val="38"/>
  <p:tag name="ARTICULATE_SLIDE_PAUSE" val="1"/>
  <p:tag name="ARTICULATE_NAV_LEVEL" val="1"/>
  <p:tag name="ARTICULATE_PLAYLIST_ID" val="-1"/>
  <p:tag name="ARTICULATE_LOCK_SLIDE" val="0"/>
</p:tagLst>
</file>

<file path=ppt/tags/tag7.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05.wav"/>
  <p:tag name="AUDIO_ID" val="297"/>
  <p:tag name="ELAPSEDTIME" val="93.336"/>
  <p:tag name="ARTICULATE_TITLE_TAG" val=" The Early Years (2) "/>
  <p:tag name="TIMELINE" val="56.2/66.3/85.0"/>
  <p:tag name="ANNOTATION_COUNT" val="0"/>
  <p:tag name="ARTICULATE_SLIDE_GUID" val="2f4d3195-12f6-4166-8909-3f2fc25a7e2c"/>
  <p:tag name="ARTICULATE_SLIDE_NAV" val="5"/>
  <p:tag name="ARTICULATE_SLIDE_PAUSE" val="1"/>
  <p:tag name="ARTICULATE_NAV_LEVEL" val="2"/>
  <p:tag name="ARTICULATE_PLAYLIST_ID" val="-1"/>
  <p:tag name="ARTICULATE_LOCK_SLIDE" val="0"/>
</p:tagLst>
</file>

<file path=ppt/tags/tag8.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MARGIN_1" val="0"/>
  <p:tag name="MARGIN_2" val="58.5"/>
  <p:tag name="MARGIN_3" val="90"/>
  <p:tag name="MARGIN_4" val="126"/>
  <p:tag name="MARGIN_5" val="162"/>
  <p:tag name="FONT_SIZE" val="12"/>
</p:tagLst>
</file>

<file path=ppt/tags/tag9.xml><?xml version="1.0" encoding="utf-8"?>
<p:tagLst xmlns:a="http://schemas.openxmlformats.org/drawingml/2006/main" xmlns:r="http://schemas.openxmlformats.org/officeDocument/2006/relationships" xmlns:p="http://schemas.openxmlformats.org/presentationml/2006/main">
  <p:tag name="AUDIO_IMPORT" val="C:\Documents and Settings\hgseuser\My Documents\Meira\E-lecture 4 Accountability\Audio Files\Audio Files\slide06.wav"/>
  <p:tag name="AUDIO_ID" val="298"/>
  <p:tag name="ELAPSEDTIME" val="104.412"/>
  <p:tag name="ARTICULATE_TITLE_TAG" val="Criticisms of Assessment Systems"/>
  <p:tag name="TIMELINE" val="14.4/44.0/67.9/93.5"/>
  <p:tag name="ANNOTATION_COUNT" val="0"/>
  <p:tag name="ARTICULATE_SLIDE_GUID" val="0bf0c0bf-5a2c-4bb3-94f9-2b282adbcfab"/>
  <p:tag name="ARTICULATE_SLIDE_NAV" val="6"/>
  <p:tag name="ARTICULATE_SLIDE_PAUSE" val="1"/>
  <p:tag name="ARTICULATE_NAV_LEVEL" val="1"/>
  <p:tag name="ARTICULATE_PLAYLIST_ID" val="-1"/>
  <p:tag name="ARTICULATE_LOCK_SLIDE" val="0"/>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7241</TotalTime>
  <Words>9108</Words>
  <Application>Microsoft Office PowerPoint</Application>
  <PresentationFormat>On-screen Show (4:3)</PresentationFormat>
  <Paragraphs>688</Paragraphs>
  <Slides>38</Slides>
  <Notes>38</Notes>
  <HiddenSlides>0</HiddenSlides>
  <MMClips>0</MMClips>
  <ScaleCrop>false</ScaleCrop>
  <HeadingPairs>
    <vt:vector size="6" baseType="variant">
      <vt:variant>
        <vt:lpstr>Fonts Used</vt:lpstr>
      </vt:variant>
      <vt:variant>
        <vt:i4>6</vt:i4>
      </vt:variant>
      <vt:variant>
        <vt:lpstr>Design Template</vt:lpstr>
      </vt:variant>
      <vt:variant>
        <vt:i4>1</vt:i4>
      </vt:variant>
      <vt:variant>
        <vt:lpstr>Slide Titles</vt:lpstr>
      </vt:variant>
      <vt:variant>
        <vt:i4>38</vt:i4>
      </vt:variant>
    </vt:vector>
  </HeadingPairs>
  <TitlesOfParts>
    <vt:vector size="45" baseType="lpstr">
      <vt:lpstr>Arial</vt:lpstr>
      <vt:lpstr>Wingdings</vt:lpstr>
      <vt:lpstr>Courier New</vt:lpstr>
      <vt:lpstr>Bell MT</vt:lpstr>
      <vt:lpstr>Times New Roman</vt:lpstr>
      <vt:lpstr>Calibri</vt:lpstr>
      <vt:lpstr>Default Design</vt:lpstr>
      <vt:lpstr>Accountability and Assessment:  From “A Nation at Risk”  NCLB  Race to the Top</vt:lpstr>
      <vt:lpstr>Framing Questions:</vt:lpstr>
      <vt:lpstr>Slide 3</vt:lpstr>
      <vt:lpstr>Assessment and Accountability: The Early Years</vt:lpstr>
      <vt:lpstr>Assessment and Accountability: The Early Years</vt:lpstr>
      <vt:lpstr>Criticisms of State Assessment Systems</vt:lpstr>
      <vt:lpstr>Accountability as…</vt:lpstr>
      <vt:lpstr>Accountability as…</vt:lpstr>
      <vt:lpstr>Pause and Think</vt:lpstr>
      <vt:lpstr>NCLB (No Child Left Behind)</vt:lpstr>
      <vt:lpstr>Major NCLB Requirements:</vt:lpstr>
      <vt:lpstr>How NCLB Promotes Equity:</vt:lpstr>
      <vt:lpstr>Challenges to Equity: The Threat of Perverse Incentives</vt:lpstr>
      <vt:lpstr>Perverse Incentives for States: Lower Standards to Increase Passing Rates</vt:lpstr>
      <vt:lpstr>Slide 15</vt:lpstr>
      <vt:lpstr>Slide 16</vt:lpstr>
      <vt:lpstr>Slide 17</vt:lpstr>
      <vt:lpstr>Slide 18</vt:lpstr>
      <vt:lpstr>Slide 19</vt:lpstr>
      <vt:lpstr>Slide 20</vt:lpstr>
      <vt:lpstr>Slide 21</vt:lpstr>
      <vt:lpstr>Perverse Incentives for Schools: Don’t Let Students Get to 10th Grade (unless they can pass the test)</vt:lpstr>
      <vt:lpstr>Slide 23</vt:lpstr>
      <vt:lpstr>Slide 24</vt:lpstr>
      <vt:lpstr>Slide 25</vt:lpstr>
      <vt:lpstr>Retention and Dropouts</vt:lpstr>
      <vt:lpstr>Cohort 2009 4-year Graduation Rates in Massachusetts:</vt:lpstr>
      <vt:lpstr>Pause and Think</vt:lpstr>
      <vt:lpstr>ESEA Reauthorization: Points of Agreement</vt:lpstr>
      <vt:lpstr>Value Added Measurements</vt:lpstr>
      <vt:lpstr>VAM in Los Angeles:  Data-driven teacher accountability at work</vt:lpstr>
      <vt:lpstr>Race to the Top (RTTT)</vt:lpstr>
      <vt:lpstr>Race to the Top: Goals</vt:lpstr>
      <vt:lpstr>RTTT: Standards &amp; Assessments</vt:lpstr>
      <vt:lpstr>RTTT: Data Systems</vt:lpstr>
      <vt:lpstr>RTTT: Teachers &amp; Leaders</vt:lpstr>
      <vt:lpstr>RTTT: Low-Achieving Schools</vt:lpstr>
      <vt:lpstr>Slide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Meira Levinson</dc:creator>
  <cp:lastModifiedBy>Harvard University</cp:lastModifiedBy>
  <cp:revision>336</cp:revision>
  <dcterms:created xsi:type="dcterms:W3CDTF">2008-07-14T21:46:43Z</dcterms:created>
  <dcterms:modified xsi:type="dcterms:W3CDTF">2011-01-06T21:44:52Z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UseProject">
    <vt:lpwstr>1</vt:lpwstr>
  </property>
  <property fmtid="{D5CDD505-2E9C-101B-9397-08002B2CF9AE}" pid="3" name="ArticulateGUID">
    <vt:lpwstr>33BFAC6B-29B1-4F19-9651-EB8B51E41BC5</vt:lpwstr>
  </property>
  <property fmtid="{D5CDD505-2E9C-101B-9397-08002B2CF9AE}" pid="4" name="ArticulatePath">
    <vt:lpwstr>Accountability and Assessment PowerPoint FINAL</vt:lpwstr>
  </property>
  <property fmtid="{D5CDD505-2E9C-101B-9397-08002B2CF9AE}" pid="5" name="ArticulateProjectFull">
    <vt:lpwstr>C:\Documents and Settings\hgseuser\My Documents\Meira\E-lecture 4 Accountability\Accountability and Assessment PowerPoint FINAL.ppta</vt:lpwstr>
  </property>
</Properties>
</file>